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9" r:id="rId4"/>
    <p:sldId id="300" r:id="rId5"/>
    <p:sldId id="258" r:id="rId6"/>
    <p:sldId id="261" r:id="rId7"/>
    <p:sldId id="262" r:id="rId8"/>
    <p:sldId id="263" r:id="rId9"/>
    <p:sldId id="276" r:id="rId10"/>
    <p:sldId id="301" r:id="rId11"/>
    <p:sldId id="259" r:id="rId12"/>
    <p:sldId id="277" r:id="rId13"/>
    <p:sldId id="264" r:id="rId14"/>
    <p:sldId id="278" r:id="rId15"/>
    <p:sldId id="260" r:id="rId16"/>
    <p:sldId id="270" r:id="rId17"/>
    <p:sldId id="269" r:id="rId18"/>
    <p:sldId id="302" r:id="rId19"/>
    <p:sldId id="265" r:id="rId20"/>
    <p:sldId id="266" r:id="rId21"/>
    <p:sldId id="289" r:id="rId22"/>
    <p:sldId id="267" r:id="rId23"/>
    <p:sldId id="268" r:id="rId24"/>
    <p:sldId id="290" r:id="rId25"/>
    <p:sldId id="283" r:id="rId26"/>
    <p:sldId id="291" r:id="rId27"/>
    <p:sldId id="284" r:id="rId28"/>
    <p:sldId id="279" r:id="rId29"/>
    <p:sldId id="280" r:id="rId30"/>
    <p:sldId id="272" r:id="rId31"/>
    <p:sldId id="285" r:id="rId32"/>
    <p:sldId id="292" r:id="rId33"/>
    <p:sldId id="303" r:id="rId34"/>
    <p:sldId id="294" r:id="rId35"/>
    <p:sldId id="293" r:id="rId36"/>
    <p:sldId id="295" r:id="rId37"/>
    <p:sldId id="286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g6iPZW8uxPz7CFHGbjanflpJuN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1A41C3-CA22-4C37-ADB0-7AAE2AA6D6D7}">
  <a:tblStyle styleId="{DF1A41C3-CA22-4C37-ADB0-7AAE2AA6D6D7}" styleName="Table_0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7E8E7"/>
          </a:solidFill>
        </a:fill>
      </a:tcStyle>
    </a:wholeTbl>
    <a:band1H>
      <a:tcTxStyle/>
      <a:tcStyle>
        <a:tcBdr/>
        <a:fill>
          <a:solidFill>
            <a:srgbClr val="EFC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FC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6369" autoAdjust="0"/>
  </p:normalViewPr>
  <p:slideViewPr>
    <p:cSldViewPr snapToGrid="0">
      <p:cViewPr varScale="1">
        <p:scale>
          <a:sx n="95" d="100"/>
          <a:sy n="95" d="100"/>
        </p:scale>
        <p:origin x="118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Key:  Publish data every 30 seconds. </a:t>
            </a:r>
          </a:p>
        </p:txBody>
      </p:sp>
      <p:sp>
        <p:nvSpPr>
          <p:cNvPr id="291" name="Google Shape;2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the same topic, but different location</a:t>
            </a:r>
            <a:endParaRPr dirty="0"/>
          </a:p>
        </p:txBody>
      </p:sp>
      <p:sp>
        <p:nvSpPr>
          <p:cNvPr id="337" name="Google Shape;3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Json body</a:t>
            </a:r>
          </a:p>
        </p:txBody>
      </p:sp>
    </p:spTree>
    <p:extLst>
      <p:ext uri="{BB962C8B-B14F-4D97-AF65-F5344CB8AC3E}">
        <p14:creationId xmlns:p14="http://schemas.microsoft.com/office/powerpoint/2010/main" val="657809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Lux or any data can be used for Home Protection</a:t>
            </a:r>
            <a:endParaRPr dirty="0"/>
          </a:p>
        </p:txBody>
      </p:sp>
      <p:sp>
        <p:nvSpPr>
          <p:cNvPr id="408" name="Google Shape;40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Split up to 3 different layers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Client layers: Multiple networks of sensors/ multiple transmitter such as WIFI MCU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Control layers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Feedback</a:t>
            </a:r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on Potentiometer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IFTTT offers many services: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*Phone/Email/HTTP/MQTT, etc. </a:t>
            </a:r>
            <a:endParaRPr dirty="0"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1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1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1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1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21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1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23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23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3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3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8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28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2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>
            <a:spLocks noGrp="1"/>
          </p:cNvSpPr>
          <p:nvPr>
            <p:ph type="pic" idx="2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2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2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sz="5400" b="0" i="0" u="none" strike="noStrike" cap="non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0" name="Google Shape;10;p2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2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5" Type="http://schemas.openxmlformats.org/officeDocument/2006/relationships/image" Target="../media/image29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user.com/datasheet/2/758/DHT11-Technical-Data-Sheet-Translated-Version-1143054.pd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st.com/resource/en/datasheet/hts221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sparkfun.com/assets/3/c/3/2/f/veml6075.pdf" TargetMode="External"/><Relationship Id="rId5" Type="http://schemas.openxmlformats.org/officeDocument/2006/relationships/hyperlink" Target="https://www.vishay.com/docs/81579/temt6000.pdf" TargetMode="External"/><Relationship Id="rId4" Type="http://schemas.openxmlformats.org/officeDocument/2006/relationships/hyperlink" Target="https://www.st.com/resource/en/datasheet/dm00140895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ressif.com/sites/default/files/documentation/esp32_datasheet_en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Algerian"/>
              <a:buNone/>
            </a:pPr>
            <a:r>
              <a:rPr lang="en-US" sz="8800">
                <a:solidFill>
                  <a:schemeClr val="dk2"/>
                </a:solidFill>
                <a:latin typeface="Algerian"/>
                <a:ea typeface="Algerian"/>
                <a:cs typeface="Algerian"/>
                <a:sym typeface="Algerian"/>
              </a:rPr>
              <a:t>Z</a:t>
            </a:r>
            <a:r>
              <a:rPr lang="en-US" sz="5200">
                <a:solidFill>
                  <a:schemeClr val="dk2"/>
                </a:solidFill>
                <a:latin typeface="Algerian"/>
                <a:ea typeface="Algerian"/>
                <a:cs typeface="Algerian"/>
                <a:sym typeface="Algerian"/>
              </a:rPr>
              <a:t>O</a:t>
            </a:r>
            <a:r>
              <a:rPr lang="en-US" sz="8800">
                <a:solidFill>
                  <a:schemeClr val="dk2"/>
                </a:solidFill>
                <a:latin typeface="Algerian"/>
                <a:ea typeface="Algerian"/>
                <a:cs typeface="Algerian"/>
                <a:sym typeface="Algerian"/>
              </a:rPr>
              <a:t>N</a:t>
            </a:r>
            <a:r>
              <a:rPr lang="en-US" sz="5200">
                <a:solidFill>
                  <a:schemeClr val="dk2"/>
                </a:solidFill>
                <a:latin typeface="Algerian"/>
                <a:ea typeface="Algerian"/>
                <a:cs typeface="Algerian"/>
                <a:sym typeface="Algerian"/>
              </a:rPr>
              <a:t>ER</a:t>
            </a:r>
            <a:endParaRPr sz="5200">
              <a:solidFill>
                <a:schemeClr val="dk2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873362" y="4803979"/>
            <a:ext cx="5760846" cy="6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75"/>
              <a:buNone/>
            </a:pPr>
            <a:r>
              <a:rPr lang="en-US" sz="1500" dirty="0">
                <a:solidFill>
                  <a:schemeClr val="dk2"/>
                </a:solidFill>
              </a:rPr>
              <a:t>Harry Hoa Huynh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75"/>
              <a:buNone/>
            </a:pPr>
            <a:r>
              <a:rPr lang="en-US" sz="1500" dirty="0">
                <a:solidFill>
                  <a:schemeClr val="dk2"/>
                </a:solidFill>
              </a:rPr>
              <a:t>5/2021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FB01-FD9D-4823-8662-21904267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193" y="2449619"/>
            <a:ext cx="7568313" cy="1609344"/>
          </a:xfrm>
        </p:spPr>
        <p:txBody>
          <a:bodyPr/>
          <a:lstStyle/>
          <a:p>
            <a:r>
              <a:rPr lang="en-US" dirty="0"/>
              <a:t>HARDWARE DESIGN</a:t>
            </a:r>
          </a:p>
        </p:txBody>
      </p:sp>
    </p:spTree>
    <p:extLst>
      <p:ext uri="{BB962C8B-B14F-4D97-AF65-F5344CB8AC3E}">
        <p14:creationId xmlns:p14="http://schemas.microsoft.com/office/powerpoint/2010/main" val="211802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529755" y="3304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dirty="0"/>
              <a:t>AVAILABLE HARDWARE</a:t>
            </a:r>
            <a:endParaRPr dirty="0"/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278111" y="3149555"/>
            <a:ext cx="1784030" cy="77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5239" y="3050035"/>
            <a:ext cx="1281266" cy="1591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"/>
          <p:cNvSpPr/>
          <p:nvPr/>
        </p:nvSpPr>
        <p:spPr>
          <a:xfrm>
            <a:off x="477748" y="2093976"/>
            <a:ext cx="2139870" cy="460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3990975" y="2651122"/>
            <a:ext cx="2643173" cy="2062115"/>
          </a:xfrm>
          <a:prstGeom prst="rect">
            <a:avLst/>
          </a:prstGeom>
          <a:noFill/>
          <a:ln w="127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417837" y="1851223"/>
            <a:ext cx="3487189" cy="3287864"/>
          </a:xfrm>
          <a:prstGeom prst="rect">
            <a:avLst/>
          </a:prstGeom>
          <a:noFill/>
          <a:ln w="127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00462" y="3552676"/>
            <a:ext cx="1906023" cy="1609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 txBox="1"/>
          <p:nvPr/>
        </p:nvSpPr>
        <p:spPr>
          <a:xfrm>
            <a:off x="5142146" y="3163490"/>
            <a:ext cx="1519968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ESP32-DevKitC-32D: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BLE/</a:t>
            </a:r>
            <a:r>
              <a:rPr lang="en-US" sz="1100" dirty="0" err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Wifi</a:t>
            </a:r>
            <a:endParaRPr sz="11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Low cost</a:t>
            </a:r>
            <a:endParaRPr dirty="0"/>
          </a:p>
        </p:txBody>
      </p:sp>
      <p:sp>
        <p:nvSpPr>
          <p:cNvPr id="149" name="Google Shape;149;p4"/>
          <p:cNvSpPr/>
          <p:nvPr/>
        </p:nvSpPr>
        <p:spPr>
          <a:xfrm>
            <a:off x="6979440" y="3107030"/>
            <a:ext cx="2164559" cy="2471157"/>
          </a:xfrm>
          <a:prstGeom prst="rect">
            <a:avLst/>
          </a:prstGeom>
          <a:noFill/>
          <a:ln w="127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7365282" y="3431194"/>
            <a:ext cx="12041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Rasp Berry Pi 3</a:t>
            </a:r>
            <a:endParaRPr dirty="0"/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1227" y="2277548"/>
            <a:ext cx="456551" cy="446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/>
        </p:nvSpPr>
        <p:spPr>
          <a:xfrm>
            <a:off x="494273" y="2296868"/>
            <a:ext cx="811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UV Sensor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VEML6075</a:t>
            </a:r>
            <a:endParaRPr dirty="0"/>
          </a:p>
        </p:txBody>
      </p:sp>
      <p:sp>
        <p:nvSpPr>
          <p:cNvPr id="153" name="Google Shape;153;p4"/>
          <p:cNvSpPr/>
          <p:nvPr/>
        </p:nvSpPr>
        <p:spPr>
          <a:xfrm>
            <a:off x="1894333" y="2975088"/>
            <a:ext cx="1060522" cy="11155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8989758" y="338019"/>
            <a:ext cx="1060522" cy="11155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5944" y="2930980"/>
            <a:ext cx="583034" cy="500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 txBox="1"/>
          <p:nvPr/>
        </p:nvSpPr>
        <p:spPr>
          <a:xfrm>
            <a:off x="422941" y="2933560"/>
            <a:ext cx="11272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Pressure sensor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ST LPS22HB</a:t>
            </a:r>
            <a:endParaRPr/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30978" y="3832291"/>
            <a:ext cx="668509" cy="540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 txBox="1"/>
          <p:nvPr/>
        </p:nvSpPr>
        <p:spPr>
          <a:xfrm>
            <a:off x="429685" y="3768381"/>
            <a:ext cx="95410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Temperature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&amp; Humidity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ST HTS221 </a:t>
            </a:r>
            <a:endParaRPr/>
          </a:p>
        </p:txBody>
      </p:sp>
      <p:pic>
        <p:nvPicPr>
          <p:cNvPr id="159" name="Google Shape;159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12932" y="4613138"/>
            <a:ext cx="572960" cy="48976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422941" y="4626171"/>
            <a:ext cx="101983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Ambient Light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TEMT6000</a:t>
            </a:r>
            <a:endParaRPr/>
          </a:p>
        </p:txBody>
      </p:sp>
      <p:cxnSp>
        <p:nvCxnSpPr>
          <p:cNvPr id="161" name="Google Shape;161;p4"/>
          <p:cNvCxnSpPr>
            <a:cxnSpLocks/>
            <a:stCxn id="151" idx="3"/>
          </p:cNvCxnSpPr>
          <p:nvPr/>
        </p:nvCxnSpPr>
        <p:spPr>
          <a:xfrm>
            <a:off x="2057778" y="2500694"/>
            <a:ext cx="491077" cy="286027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2" name="Google Shape;162;p4"/>
          <p:cNvCxnSpPr>
            <a:cxnSpLocks/>
          </p:cNvCxnSpPr>
          <p:nvPr/>
        </p:nvCxnSpPr>
        <p:spPr>
          <a:xfrm>
            <a:off x="2162988" y="3190467"/>
            <a:ext cx="518894" cy="115148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" name="Google Shape;163;p4"/>
          <p:cNvCxnSpPr>
            <a:cxnSpLocks/>
          </p:cNvCxnSpPr>
          <p:nvPr/>
        </p:nvCxnSpPr>
        <p:spPr>
          <a:xfrm flipV="1">
            <a:off x="2279185" y="3969990"/>
            <a:ext cx="390203" cy="52962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" name="Google Shape;164;p4"/>
          <p:cNvCxnSpPr>
            <a:cxnSpLocks/>
          </p:cNvCxnSpPr>
          <p:nvPr/>
        </p:nvCxnSpPr>
        <p:spPr>
          <a:xfrm flipV="1">
            <a:off x="2239646" y="4475525"/>
            <a:ext cx="501714" cy="229666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" name="Google Shape;165;p4"/>
          <p:cNvSpPr txBox="1"/>
          <p:nvPr/>
        </p:nvSpPr>
        <p:spPr>
          <a:xfrm>
            <a:off x="1436969" y="1881452"/>
            <a:ext cx="21900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</a:t>
            </a:r>
            <a:r>
              <a:rPr lang="en-US" sz="1100" i="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nvironmental sensors Module</a:t>
            </a:r>
            <a:endParaRPr sz="11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13E01-5680-425B-BDF2-406A268DCD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7479" y="5578978"/>
            <a:ext cx="1136786" cy="93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C8B38-0004-493C-9896-F07B5EDECB46}"/>
              </a:ext>
            </a:extLst>
          </p:cNvPr>
          <p:cNvSpPr txBox="1"/>
          <p:nvPr/>
        </p:nvSpPr>
        <p:spPr>
          <a:xfrm>
            <a:off x="5336504" y="5578978"/>
            <a:ext cx="11560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ESP32 Feather: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Rockwell" panose="02060603020205020403" pitchFamily="18" charset="0"/>
                <a:cs typeface="Times New Roman" panose="02020603050405020304" pitchFamily="18" charset="0"/>
              </a:rPr>
              <a:t>BLE/WIFI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Rockwell" panose="02060603020205020403" pitchFamily="18" charset="0"/>
                <a:cs typeface="Times New Roman" panose="02020603050405020304" pitchFamily="18" charset="0"/>
              </a:rPr>
              <a:t>Low cost</a:t>
            </a:r>
            <a:endParaRPr lang="en-US" sz="1100" dirty="0">
              <a:latin typeface="Rockwell" panose="02060603020205020403" pitchFamily="18" charset="0"/>
            </a:endParaRPr>
          </a:p>
        </p:txBody>
      </p:sp>
      <p:sp>
        <p:nvSpPr>
          <p:cNvPr id="30" name="Google Shape;145;p4">
            <a:extLst>
              <a:ext uri="{FF2B5EF4-FFF2-40B4-BE49-F238E27FC236}">
                <a16:creationId xmlns:a16="http://schemas.microsoft.com/office/drawing/2014/main" id="{6E03E58F-6A84-4B2B-9934-DA391FFDA61F}"/>
              </a:ext>
            </a:extLst>
          </p:cNvPr>
          <p:cNvSpPr/>
          <p:nvPr/>
        </p:nvSpPr>
        <p:spPr>
          <a:xfrm>
            <a:off x="3990975" y="5382909"/>
            <a:ext cx="2643173" cy="1247274"/>
          </a:xfrm>
          <a:prstGeom prst="rect">
            <a:avLst/>
          </a:prstGeom>
          <a:noFill/>
          <a:ln w="127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842D9-6DDC-40F9-A969-EDD4C638CD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0396" y="5295944"/>
            <a:ext cx="953893" cy="7106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B90C7A-F026-4E6F-B016-D797627C1E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19560">
            <a:off x="2877387" y="6003855"/>
            <a:ext cx="684976" cy="647662"/>
          </a:xfrm>
          <a:prstGeom prst="rect">
            <a:avLst/>
          </a:prstGeom>
        </p:spPr>
      </p:pic>
      <p:sp>
        <p:nvSpPr>
          <p:cNvPr id="35" name="Google Shape;146;p4">
            <a:extLst>
              <a:ext uri="{FF2B5EF4-FFF2-40B4-BE49-F238E27FC236}">
                <a16:creationId xmlns:a16="http://schemas.microsoft.com/office/drawing/2014/main" id="{03DA4F50-1304-4AFB-8721-B4E75E2FAEC6}"/>
              </a:ext>
            </a:extLst>
          </p:cNvPr>
          <p:cNvSpPr/>
          <p:nvPr/>
        </p:nvSpPr>
        <p:spPr>
          <a:xfrm>
            <a:off x="429685" y="5315453"/>
            <a:ext cx="3475341" cy="1394513"/>
          </a:xfrm>
          <a:prstGeom prst="rect">
            <a:avLst/>
          </a:prstGeom>
          <a:noFill/>
          <a:ln w="127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6" name="Google Shape;152;p4">
            <a:extLst>
              <a:ext uri="{FF2B5EF4-FFF2-40B4-BE49-F238E27FC236}">
                <a16:creationId xmlns:a16="http://schemas.microsoft.com/office/drawing/2014/main" id="{F1DBC45E-58FF-4F90-89C3-A120301085F8}"/>
              </a:ext>
            </a:extLst>
          </p:cNvPr>
          <p:cNvSpPr txBox="1"/>
          <p:nvPr/>
        </p:nvSpPr>
        <p:spPr>
          <a:xfrm>
            <a:off x="601490" y="5452589"/>
            <a:ext cx="99973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Temperature&amp; Humidity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ckwell"/>
                <a:sym typeface="Rockwell"/>
              </a:rPr>
              <a:t>DHT11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30A0B-EF58-4806-A648-EC232289A7E6}"/>
              </a:ext>
            </a:extLst>
          </p:cNvPr>
          <p:cNvSpPr txBox="1"/>
          <p:nvPr/>
        </p:nvSpPr>
        <p:spPr>
          <a:xfrm>
            <a:off x="524253" y="6298993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Rockwell" panose="02060603020205020403" pitchFamily="18" charset="0"/>
              </a:rPr>
              <a:t>10k Potentiometer</a:t>
            </a:r>
          </a:p>
        </p:txBody>
      </p:sp>
      <p:cxnSp>
        <p:nvCxnSpPr>
          <p:cNvPr id="38" name="Google Shape;164;p4">
            <a:extLst>
              <a:ext uri="{FF2B5EF4-FFF2-40B4-BE49-F238E27FC236}">
                <a16:creationId xmlns:a16="http://schemas.microsoft.com/office/drawing/2014/main" id="{974CB83B-C15F-468C-9584-4BED65ED6FE0}"/>
              </a:ext>
            </a:extLst>
          </p:cNvPr>
          <p:cNvCxnSpPr>
            <a:cxnSpLocks/>
          </p:cNvCxnSpPr>
          <p:nvPr/>
        </p:nvCxnSpPr>
        <p:spPr>
          <a:xfrm>
            <a:off x="1885284" y="5443226"/>
            <a:ext cx="836064" cy="134053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164;p4">
            <a:extLst>
              <a:ext uri="{FF2B5EF4-FFF2-40B4-BE49-F238E27FC236}">
                <a16:creationId xmlns:a16="http://schemas.microsoft.com/office/drawing/2014/main" id="{135EB98E-C75D-4F51-8754-170FBB8121AB}"/>
              </a:ext>
            </a:extLst>
          </p:cNvPr>
          <p:cNvCxnSpPr>
            <a:cxnSpLocks/>
          </p:cNvCxnSpPr>
          <p:nvPr/>
        </p:nvCxnSpPr>
        <p:spPr>
          <a:xfrm flipV="1">
            <a:off x="1802295" y="6327687"/>
            <a:ext cx="746560" cy="95598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EDC55F0-CB68-4719-8524-C84841CC83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87110" y="2240589"/>
            <a:ext cx="850313" cy="68581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27A176F-863B-45DA-B9C0-9CD9B3437C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2400" y="2279298"/>
            <a:ext cx="850313" cy="68581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DF08F7E-9270-4C92-8547-DFB7C55204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5967" y="2850131"/>
            <a:ext cx="850313" cy="685811"/>
          </a:xfrm>
          <a:prstGeom prst="rect">
            <a:avLst/>
          </a:prstGeom>
        </p:spPr>
      </p:pic>
      <p:sp>
        <p:nvSpPr>
          <p:cNvPr id="53" name="Google Shape;149;p4">
            <a:extLst>
              <a:ext uri="{FF2B5EF4-FFF2-40B4-BE49-F238E27FC236}">
                <a16:creationId xmlns:a16="http://schemas.microsoft.com/office/drawing/2014/main" id="{E8B1B00E-D044-457B-83EE-8951C0B1F986}"/>
              </a:ext>
            </a:extLst>
          </p:cNvPr>
          <p:cNvSpPr/>
          <p:nvPr/>
        </p:nvSpPr>
        <p:spPr>
          <a:xfrm>
            <a:off x="9643543" y="2132685"/>
            <a:ext cx="2164559" cy="404645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4" name="Google Shape;150;p4">
            <a:extLst>
              <a:ext uri="{FF2B5EF4-FFF2-40B4-BE49-F238E27FC236}">
                <a16:creationId xmlns:a16="http://schemas.microsoft.com/office/drawing/2014/main" id="{A968EE4A-F562-4BC6-B9A3-666083F31221}"/>
              </a:ext>
            </a:extLst>
          </p:cNvPr>
          <p:cNvSpPr txBox="1"/>
          <p:nvPr/>
        </p:nvSpPr>
        <p:spPr>
          <a:xfrm>
            <a:off x="9705002" y="3019594"/>
            <a:ext cx="12041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LEDs</a:t>
            </a:r>
            <a:endParaRPr dirty="0"/>
          </a:p>
        </p:txBody>
      </p:sp>
      <p:cxnSp>
        <p:nvCxnSpPr>
          <p:cNvPr id="55" name="Google Shape;128;p3">
            <a:extLst>
              <a:ext uri="{FF2B5EF4-FFF2-40B4-BE49-F238E27FC236}">
                <a16:creationId xmlns:a16="http://schemas.microsoft.com/office/drawing/2014/main" id="{387E96AB-9474-4660-8AB9-AF77468204BA}"/>
              </a:ext>
            </a:extLst>
          </p:cNvPr>
          <p:cNvCxnSpPr>
            <a:cxnSpLocks/>
          </p:cNvCxnSpPr>
          <p:nvPr/>
        </p:nvCxnSpPr>
        <p:spPr>
          <a:xfrm>
            <a:off x="6845143" y="1665190"/>
            <a:ext cx="0" cy="5036882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56" name="Google Shape;135;p3">
            <a:extLst>
              <a:ext uri="{FF2B5EF4-FFF2-40B4-BE49-F238E27FC236}">
                <a16:creationId xmlns:a16="http://schemas.microsoft.com/office/drawing/2014/main" id="{3545C562-9859-46CA-91BD-654920977680}"/>
              </a:ext>
            </a:extLst>
          </p:cNvPr>
          <p:cNvCxnSpPr>
            <a:cxnSpLocks/>
          </p:cNvCxnSpPr>
          <p:nvPr/>
        </p:nvCxnSpPr>
        <p:spPr>
          <a:xfrm>
            <a:off x="9389787" y="1614759"/>
            <a:ext cx="0" cy="5015424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CF48DD1-C997-47D8-B301-BE007A02DB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0940" y="3969990"/>
            <a:ext cx="895299" cy="976690"/>
          </a:xfrm>
          <a:prstGeom prst="rect">
            <a:avLst/>
          </a:prstGeom>
        </p:spPr>
      </p:pic>
      <p:sp>
        <p:nvSpPr>
          <p:cNvPr id="61" name="Google Shape;150;p4">
            <a:extLst>
              <a:ext uri="{FF2B5EF4-FFF2-40B4-BE49-F238E27FC236}">
                <a16:creationId xmlns:a16="http://schemas.microsoft.com/office/drawing/2014/main" id="{67DD0595-FDAD-42D6-8223-B72287EA7852}"/>
              </a:ext>
            </a:extLst>
          </p:cNvPr>
          <p:cNvSpPr txBox="1"/>
          <p:nvPr/>
        </p:nvSpPr>
        <p:spPr>
          <a:xfrm>
            <a:off x="9768827" y="4336246"/>
            <a:ext cx="12041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iPhone</a:t>
            </a:r>
            <a:endParaRPr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77A58DC-A994-4688-981E-88F92F4CF8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80940" y="5217325"/>
            <a:ext cx="1035032" cy="725505"/>
          </a:xfrm>
          <a:prstGeom prst="rect">
            <a:avLst/>
          </a:prstGeom>
        </p:spPr>
      </p:pic>
      <p:sp>
        <p:nvSpPr>
          <p:cNvPr id="66" name="Google Shape;150;p4">
            <a:extLst>
              <a:ext uri="{FF2B5EF4-FFF2-40B4-BE49-F238E27FC236}">
                <a16:creationId xmlns:a16="http://schemas.microsoft.com/office/drawing/2014/main" id="{2203DAE5-D1D8-4A47-9F53-61532942F32E}"/>
              </a:ext>
            </a:extLst>
          </p:cNvPr>
          <p:cNvSpPr txBox="1"/>
          <p:nvPr/>
        </p:nvSpPr>
        <p:spPr>
          <a:xfrm>
            <a:off x="9786722" y="5566865"/>
            <a:ext cx="12041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Desktop</a:t>
            </a:r>
            <a:endParaRPr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C82121-7BAB-4E6A-9F12-C718B30B5EB0}"/>
              </a:ext>
            </a:extLst>
          </p:cNvPr>
          <p:cNvSpPr txBox="1"/>
          <p:nvPr/>
        </p:nvSpPr>
        <p:spPr>
          <a:xfrm>
            <a:off x="1680339" y="152854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FFFF00"/>
                </a:highlight>
              </a:rPr>
              <a:t>Client Layer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01305A-7308-4029-9AF5-80A4DED0C818}"/>
              </a:ext>
            </a:extLst>
          </p:cNvPr>
          <p:cNvSpPr txBox="1"/>
          <p:nvPr/>
        </p:nvSpPr>
        <p:spPr>
          <a:xfrm>
            <a:off x="7562081" y="14999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00FF00"/>
                </a:highlight>
              </a:rPr>
              <a:t>Control Layer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5D6A0C-5E1B-4AE5-B27B-61B69F8F0098}"/>
              </a:ext>
            </a:extLst>
          </p:cNvPr>
          <p:cNvSpPr txBox="1"/>
          <p:nvPr/>
        </p:nvSpPr>
        <p:spPr>
          <a:xfrm>
            <a:off x="9895645" y="1519455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00FFFF"/>
                </a:highlight>
              </a:rPr>
              <a:t>Feedback Layer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>
            <a:spLocks noGrp="1"/>
          </p:cNvSpPr>
          <p:nvPr>
            <p:ph type="title"/>
          </p:nvPr>
        </p:nvSpPr>
        <p:spPr>
          <a:xfrm>
            <a:off x="184142" y="244810"/>
            <a:ext cx="11459361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000" dirty="0"/>
              <a:t>FINAL BLOCK DIAGRAM</a:t>
            </a:r>
            <a:endParaRPr sz="4000" dirty="0"/>
          </a:p>
        </p:txBody>
      </p:sp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67150" y="2800097"/>
            <a:ext cx="1506475" cy="62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0929" y="2265314"/>
            <a:ext cx="971939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8"/>
          <p:cNvSpPr txBox="1"/>
          <p:nvPr/>
        </p:nvSpPr>
        <p:spPr>
          <a:xfrm>
            <a:off x="1056052" y="2733468"/>
            <a:ext cx="86914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I2C/Analog</a:t>
            </a:r>
            <a:endParaRPr dirty="0"/>
          </a:p>
        </p:txBody>
      </p:sp>
      <p:sp>
        <p:nvSpPr>
          <p:cNvPr id="219" name="Google Shape;219;p8"/>
          <p:cNvSpPr txBox="1"/>
          <p:nvPr/>
        </p:nvSpPr>
        <p:spPr>
          <a:xfrm rot="1305156">
            <a:off x="3335004" y="3132354"/>
            <a:ext cx="5469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MQTT</a:t>
            </a:r>
            <a:endParaRPr dirty="0"/>
          </a:p>
        </p:txBody>
      </p:sp>
      <p:cxnSp>
        <p:nvCxnSpPr>
          <p:cNvPr id="220" name="Google Shape;220;p8"/>
          <p:cNvCxnSpPr>
            <a:cxnSpLocks/>
            <a:endCxn id="232" idx="1"/>
          </p:cNvCxnSpPr>
          <p:nvPr/>
        </p:nvCxnSpPr>
        <p:spPr>
          <a:xfrm>
            <a:off x="2588989" y="3051054"/>
            <a:ext cx="1926106" cy="6902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ysDash"/>
            <a:round/>
            <a:headEnd type="oval" w="med" len="med"/>
            <a:tailEnd type="triangle" w="med" len="med"/>
          </a:ln>
        </p:spPr>
      </p:cxnSp>
      <p:cxnSp>
        <p:nvCxnSpPr>
          <p:cNvPr id="221" name="Google Shape;221;p8"/>
          <p:cNvCxnSpPr/>
          <p:nvPr/>
        </p:nvCxnSpPr>
        <p:spPr>
          <a:xfrm>
            <a:off x="980589" y="3018552"/>
            <a:ext cx="97532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2" name="Google Shape;222;p8"/>
          <p:cNvCxnSpPr>
            <a:cxnSpLocks/>
            <a:endCxn id="223" idx="1"/>
          </p:cNvCxnSpPr>
          <p:nvPr/>
        </p:nvCxnSpPr>
        <p:spPr>
          <a:xfrm>
            <a:off x="6699853" y="4036529"/>
            <a:ext cx="137497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ysDash"/>
            <a:round/>
            <a:headEnd type="none" w="sm" len="sm"/>
            <a:tailEnd type="triangle" w="med" len="med"/>
          </a:ln>
        </p:spPr>
      </p:cxnSp>
      <p:pic>
        <p:nvPicPr>
          <p:cNvPr id="223" name="Google Shape;22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4827" y="3605203"/>
            <a:ext cx="813328" cy="86265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"/>
          <p:cNvSpPr txBox="1"/>
          <p:nvPr/>
        </p:nvSpPr>
        <p:spPr>
          <a:xfrm>
            <a:off x="1193796" y="3031907"/>
            <a:ext cx="6799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wires</a:t>
            </a:r>
            <a:endParaRPr dirty="0"/>
          </a:p>
        </p:txBody>
      </p:sp>
      <p:sp>
        <p:nvSpPr>
          <p:cNvPr id="226" name="Google Shape;226;p8"/>
          <p:cNvSpPr txBox="1"/>
          <p:nvPr/>
        </p:nvSpPr>
        <p:spPr>
          <a:xfrm rot="1131239">
            <a:off x="3154819" y="3379899"/>
            <a:ext cx="6270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WIFI</a:t>
            </a:r>
            <a:endParaRPr dirty="0"/>
          </a:p>
        </p:txBody>
      </p:sp>
      <p:sp>
        <p:nvSpPr>
          <p:cNvPr id="227" name="Google Shape;227;p8"/>
          <p:cNvSpPr txBox="1"/>
          <p:nvPr/>
        </p:nvSpPr>
        <p:spPr>
          <a:xfrm>
            <a:off x="7064654" y="4051517"/>
            <a:ext cx="83708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Wireless</a:t>
            </a:r>
            <a:endParaRPr dirty="0"/>
          </a:p>
        </p:txBody>
      </p:sp>
      <p:sp>
        <p:nvSpPr>
          <p:cNvPr id="230" name="Google Shape;230;p8"/>
          <p:cNvSpPr txBox="1"/>
          <p:nvPr/>
        </p:nvSpPr>
        <p:spPr>
          <a:xfrm>
            <a:off x="7003578" y="2641654"/>
            <a:ext cx="870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Localhost</a:t>
            </a:r>
            <a:endParaRPr/>
          </a:p>
        </p:txBody>
      </p:sp>
      <p:pic>
        <p:nvPicPr>
          <p:cNvPr id="232" name="Google Shape;23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5095" y="3026896"/>
            <a:ext cx="1868729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53562" y="4534601"/>
            <a:ext cx="1145468" cy="68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9042" y="4506105"/>
            <a:ext cx="709722" cy="6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44116" y="2318838"/>
            <a:ext cx="1683920" cy="801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8"/>
          <p:cNvCxnSpPr>
            <a:cxnSpLocks/>
          </p:cNvCxnSpPr>
          <p:nvPr/>
        </p:nvCxnSpPr>
        <p:spPr>
          <a:xfrm>
            <a:off x="6699853" y="2630344"/>
            <a:ext cx="13307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239" name="Google Shape;239;p8"/>
          <p:cNvSpPr txBox="1"/>
          <p:nvPr/>
        </p:nvSpPr>
        <p:spPr>
          <a:xfrm>
            <a:off x="7188805" y="2400261"/>
            <a:ext cx="5469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MQTT</a:t>
            </a:r>
            <a:endParaRPr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DCC4B9-6B79-48D7-9040-FE1D0BC81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863" y="5062175"/>
            <a:ext cx="906706" cy="7476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B622A2-A9BF-4B27-9B3A-3CD8F8E46F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25992">
            <a:off x="272956" y="4897177"/>
            <a:ext cx="637835" cy="47515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7F6F4F-3560-477C-91F7-C58203B56A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112" y="5563857"/>
            <a:ext cx="520182" cy="4918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4638AD-7B22-470D-BFFF-F39D4DD7F320}"/>
              </a:ext>
            </a:extLst>
          </p:cNvPr>
          <p:cNvCxnSpPr/>
          <p:nvPr/>
        </p:nvCxnSpPr>
        <p:spPr>
          <a:xfrm>
            <a:off x="888757" y="5103579"/>
            <a:ext cx="8177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18;p8">
            <a:extLst>
              <a:ext uri="{FF2B5EF4-FFF2-40B4-BE49-F238E27FC236}">
                <a16:creationId xmlns:a16="http://schemas.microsoft.com/office/drawing/2014/main" id="{A715ECB3-9A28-4447-9319-B8A74D049E3F}"/>
              </a:ext>
            </a:extLst>
          </p:cNvPr>
          <p:cNvSpPr txBox="1"/>
          <p:nvPr/>
        </p:nvSpPr>
        <p:spPr>
          <a:xfrm>
            <a:off x="972605" y="4857358"/>
            <a:ext cx="86914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1-Wire</a:t>
            </a:r>
            <a:endParaRPr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5E6A13-3700-4562-971C-1EFE6440E0EE}"/>
              </a:ext>
            </a:extLst>
          </p:cNvPr>
          <p:cNvCxnSpPr/>
          <p:nvPr/>
        </p:nvCxnSpPr>
        <p:spPr>
          <a:xfrm>
            <a:off x="888757" y="5789237"/>
            <a:ext cx="8177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218;p8">
            <a:extLst>
              <a:ext uri="{FF2B5EF4-FFF2-40B4-BE49-F238E27FC236}">
                <a16:creationId xmlns:a16="http://schemas.microsoft.com/office/drawing/2014/main" id="{9FE52F8E-37E7-49B8-BE38-AE8F95CF2B59}"/>
              </a:ext>
            </a:extLst>
          </p:cNvPr>
          <p:cNvSpPr txBox="1"/>
          <p:nvPr/>
        </p:nvSpPr>
        <p:spPr>
          <a:xfrm>
            <a:off x="919474" y="5587190"/>
            <a:ext cx="86914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Analog</a:t>
            </a:r>
            <a:endParaRPr dirty="0"/>
          </a:p>
        </p:txBody>
      </p:sp>
      <p:cxnSp>
        <p:nvCxnSpPr>
          <p:cNvPr id="42" name="Google Shape;220;p8">
            <a:extLst>
              <a:ext uri="{FF2B5EF4-FFF2-40B4-BE49-F238E27FC236}">
                <a16:creationId xmlns:a16="http://schemas.microsoft.com/office/drawing/2014/main" id="{E44ABB06-47DD-4121-86A0-51E4F92E3CB0}"/>
              </a:ext>
            </a:extLst>
          </p:cNvPr>
          <p:cNvCxnSpPr>
            <a:cxnSpLocks/>
          </p:cNvCxnSpPr>
          <p:nvPr/>
        </p:nvCxnSpPr>
        <p:spPr>
          <a:xfrm flipV="1">
            <a:off x="2651165" y="4376691"/>
            <a:ext cx="1847992" cy="11007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ysDash"/>
            <a:round/>
            <a:headEnd type="oval" w="med" len="med"/>
            <a:tailEnd type="triangle" w="med" len="med"/>
          </a:ln>
        </p:spPr>
      </p:cxnSp>
      <p:sp>
        <p:nvSpPr>
          <p:cNvPr id="48" name="Google Shape;219;p8">
            <a:extLst>
              <a:ext uri="{FF2B5EF4-FFF2-40B4-BE49-F238E27FC236}">
                <a16:creationId xmlns:a16="http://schemas.microsoft.com/office/drawing/2014/main" id="{EE0AFBC2-084A-478C-AB86-F58BF71FEF33}"/>
              </a:ext>
            </a:extLst>
          </p:cNvPr>
          <p:cNvSpPr txBox="1"/>
          <p:nvPr/>
        </p:nvSpPr>
        <p:spPr>
          <a:xfrm rot="19773175">
            <a:off x="3128138" y="4754827"/>
            <a:ext cx="5469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MQTT</a:t>
            </a:r>
            <a:endParaRPr dirty="0"/>
          </a:p>
        </p:txBody>
      </p:sp>
      <p:sp>
        <p:nvSpPr>
          <p:cNvPr id="49" name="Google Shape;226;p8">
            <a:extLst>
              <a:ext uri="{FF2B5EF4-FFF2-40B4-BE49-F238E27FC236}">
                <a16:creationId xmlns:a16="http://schemas.microsoft.com/office/drawing/2014/main" id="{3903DD3D-B594-4BA1-831F-A2AFD6AE2950}"/>
              </a:ext>
            </a:extLst>
          </p:cNvPr>
          <p:cNvSpPr txBox="1"/>
          <p:nvPr/>
        </p:nvSpPr>
        <p:spPr>
          <a:xfrm rot="19841878">
            <a:off x="3280386" y="5019337"/>
            <a:ext cx="6270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WIFI</a:t>
            </a:r>
            <a:endParaRPr dirty="0"/>
          </a:p>
        </p:txBody>
      </p:sp>
      <p:sp>
        <p:nvSpPr>
          <p:cNvPr id="50" name="Google Shape;239;p8">
            <a:extLst>
              <a:ext uri="{FF2B5EF4-FFF2-40B4-BE49-F238E27FC236}">
                <a16:creationId xmlns:a16="http://schemas.microsoft.com/office/drawing/2014/main" id="{18F80C88-9B8B-4E65-9898-EC20798397EE}"/>
              </a:ext>
            </a:extLst>
          </p:cNvPr>
          <p:cNvSpPr txBox="1"/>
          <p:nvPr/>
        </p:nvSpPr>
        <p:spPr>
          <a:xfrm>
            <a:off x="6817160" y="3818897"/>
            <a:ext cx="155303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IFTTT &amp; Webhook</a:t>
            </a:r>
            <a:endParaRPr dirty="0"/>
          </a:p>
        </p:txBody>
      </p:sp>
      <p:cxnSp>
        <p:nvCxnSpPr>
          <p:cNvPr id="51" name="Google Shape;128;p3">
            <a:extLst>
              <a:ext uri="{FF2B5EF4-FFF2-40B4-BE49-F238E27FC236}">
                <a16:creationId xmlns:a16="http://schemas.microsoft.com/office/drawing/2014/main" id="{F9CC1F0E-AF93-4C41-8EE1-8E2BA9D01B15}"/>
              </a:ext>
            </a:extLst>
          </p:cNvPr>
          <p:cNvCxnSpPr>
            <a:cxnSpLocks/>
          </p:cNvCxnSpPr>
          <p:nvPr/>
        </p:nvCxnSpPr>
        <p:spPr>
          <a:xfrm>
            <a:off x="4057555" y="1864311"/>
            <a:ext cx="0" cy="4736425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52" name="Google Shape;135;p3">
            <a:extLst>
              <a:ext uri="{FF2B5EF4-FFF2-40B4-BE49-F238E27FC236}">
                <a16:creationId xmlns:a16="http://schemas.microsoft.com/office/drawing/2014/main" id="{18F44734-2D84-4A8B-AFB9-3089221FBA9C}"/>
              </a:ext>
            </a:extLst>
          </p:cNvPr>
          <p:cNvCxnSpPr>
            <a:cxnSpLocks/>
          </p:cNvCxnSpPr>
          <p:nvPr/>
        </p:nvCxnSpPr>
        <p:spPr>
          <a:xfrm>
            <a:off x="6699853" y="1864311"/>
            <a:ext cx="0" cy="4664536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145BC82-7147-4A65-8B1C-C00167723AD2}"/>
              </a:ext>
            </a:extLst>
          </p:cNvPr>
          <p:cNvSpPr txBox="1"/>
          <p:nvPr/>
        </p:nvSpPr>
        <p:spPr>
          <a:xfrm>
            <a:off x="1297626" y="1792876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FFFF00"/>
                </a:highlight>
              </a:rPr>
              <a:t>Client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5057DF-48F8-4A37-978F-405E1BFF4B89}"/>
              </a:ext>
            </a:extLst>
          </p:cNvPr>
          <p:cNvSpPr txBox="1"/>
          <p:nvPr/>
        </p:nvSpPr>
        <p:spPr>
          <a:xfrm>
            <a:off x="4658989" y="176039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00FF00"/>
                </a:highlight>
              </a:rPr>
              <a:t>Control Layer</a:t>
            </a:r>
          </a:p>
        </p:txBody>
      </p:sp>
      <p:cxnSp>
        <p:nvCxnSpPr>
          <p:cNvPr id="58" name="Google Shape;222;p8">
            <a:extLst>
              <a:ext uri="{FF2B5EF4-FFF2-40B4-BE49-F238E27FC236}">
                <a16:creationId xmlns:a16="http://schemas.microsoft.com/office/drawing/2014/main" id="{4A9E1156-C79A-4479-B2E8-FED6686CA481}"/>
              </a:ext>
            </a:extLst>
          </p:cNvPr>
          <p:cNvCxnSpPr>
            <a:cxnSpLocks/>
          </p:cNvCxnSpPr>
          <p:nvPr/>
        </p:nvCxnSpPr>
        <p:spPr>
          <a:xfrm flipV="1">
            <a:off x="6699853" y="5458349"/>
            <a:ext cx="1364659" cy="190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" name="Google Shape;227;p8">
            <a:extLst>
              <a:ext uri="{FF2B5EF4-FFF2-40B4-BE49-F238E27FC236}">
                <a16:creationId xmlns:a16="http://schemas.microsoft.com/office/drawing/2014/main" id="{280F2DA1-C4DC-473A-9F66-3DD41431975D}"/>
              </a:ext>
            </a:extLst>
          </p:cNvPr>
          <p:cNvSpPr txBox="1"/>
          <p:nvPr/>
        </p:nvSpPr>
        <p:spPr>
          <a:xfrm>
            <a:off x="7158682" y="5505484"/>
            <a:ext cx="83708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Wires</a:t>
            </a:r>
            <a:endParaRPr dirty="0"/>
          </a:p>
        </p:txBody>
      </p:sp>
      <p:sp>
        <p:nvSpPr>
          <p:cNvPr id="60" name="Google Shape;225;p8">
            <a:extLst>
              <a:ext uri="{FF2B5EF4-FFF2-40B4-BE49-F238E27FC236}">
                <a16:creationId xmlns:a16="http://schemas.microsoft.com/office/drawing/2014/main" id="{9F3ADE5F-26BE-4D83-A779-C5B1567A8512}"/>
              </a:ext>
            </a:extLst>
          </p:cNvPr>
          <p:cNvSpPr txBox="1"/>
          <p:nvPr/>
        </p:nvSpPr>
        <p:spPr>
          <a:xfrm>
            <a:off x="980589" y="5101544"/>
            <a:ext cx="6799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wires</a:t>
            </a:r>
            <a:endParaRPr dirty="0"/>
          </a:p>
        </p:txBody>
      </p:sp>
      <p:sp>
        <p:nvSpPr>
          <p:cNvPr id="61" name="Google Shape;225;p8">
            <a:extLst>
              <a:ext uri="{FF2B5EF4-FFF2-40B4-BE49-F238E27FC236}">
                <a16:creationId xmlns:a16="http://schemas.microsoft.com/office/drawing/2014/main" id="{58EE9BCC-FCB4-495F-ABFE-107BA175F5F0}"/>
              </a:ext>
            </a:extLst>
          </p:cNvPr>
          <p:cNvSpPr txBox="1"/>
          <p:nvPr/>
        </p:nvSpPr>
        <p:spPr>
          <a:xfrm>
            <a:off x="972605" y="5789237"/>
            <a:ext cx="6799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wires</a:t>
            </a:r>
            <a:endParaRPr dirty="0"/>
          </a:p>
        </p:txBody>
      </p:sp>
      <p:pic>
        <p:nvPicPr>
          <p:cNvPr id="65" name="Google Shape;234;p8">
            <a:extLst>
              <a:ext uri="{FF2B5EF4-FFF2-40B4-BE49-F238E27FC236}">
                <a16:creationId xmlns:a16="http://schemas.microsoft.com/office/drawing/2014/main" id="{E2F95F80-D894-4C63-84CC-60D12D6FABC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37786" y="2392337"/>
            <a:ext cx="709722" cy="6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327368-D642-486A-B39D-823A6E5047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6121" y="3669228"/>
            <a:ext cx="799832" cy="2848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C1B486-C5E5-46B3-98CE-047A9B5625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5219" y="4010369"/>
            <a:ext cx="830734" cy="5439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033BC7-9E5A-4457-A3E0-2B19ACD1E6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8283587" y="4738665"/>
            <a:ext cx="1861383" cy="21894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4C9405B-D4DC-44D0-BB34-96DB3D18E640}"/>
              </a:ext>
            </a:extLst>
          </p:cNvPr>
          <p:cNvSpPr txBox="1"/>
          <p:nvPr/>
        </p:nvSpPr>
        <p:spPr>
          <a:xfrm>
            <a:off x="8252542" y="1760391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00FFFF"/>
                </a:highlight>
              </a:rPr>
              <a:t>Feedback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70EC9A9-52F0-4074-8B9E-1D91EA2DD5FD}"/>
              </a:ext>
            </a:extLst>
          </p:cNvPr>
          <p:cNvSpPr txBox="1"/>
          <p:nvPr/>
        </p:nvSpPr>
        <p:spPr>
          <a:xfrm rot="16200000">
            <a:off x="-753775" y="5277007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of sensor #2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70ECA63-E3AE-4E71-BABA-868F958FAADF}"/>
              </a:ext>
            </a:extLst>
          </p:cNvPr>
          <p:cNvSpPr txBox="1"/>
          <p:nvPr/>
        </p:nvSpPr>
        <p:spPr>
          <a:xfrm rot="16200000">
            <a:off x="-716455" y="2993434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of sensor #1</a:t>
            </a:r>
          </a:p>
        </p:txBody>
      </p:sp>
      <p:pic>
        <p:nvPicPr>
          <p:cNvPr id="75" name="Google Shape;233;p8">
            <a:extLst>
              <a:ext uri="{FF2B5EF4-FFF2-40B4-BE49-F238E27FC236}">
                <a16:creationId xmlns:a16="http://schemas.microsoft.com/office/drawing/2014/main" id="{4E266EBD-C727-4626-875B-8E5122BC6A6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63214" y="2451197"/>
            <a:ext cx="1145468" cy="6866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61D9FE-A12E-4038-B1D8-0B9241030772}"/>
              </a:ext>
            </a:extLst>
          </p:cNvPr>
          <p:cNvSpPr txBox="1"/>
          <p:nvPr/>
        </p:nvSpPr>
        <p:spPr>
          <a:xfrm>
            <a:off x="1454953" y="389762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Zone#01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E1CC9C-1780-422B-B8BB-BE1E50EA9723}"/>
              </a:ext>
            </a:extLst>
          </p:cNvPr>
          <p:cNvSpPr txBox="1"/>
          <p:nvPr/>
        </p:nvSpPr>
        <p:spPr>
          <a:xfrm>
            <a:off x="1440836" y="601371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Zone#01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dirty="0"/>
              <a:t>WIRING DIAGRAM</a:t>
            </a:r>
            <a:endParaRPr dirty="0"/>
          </a:p>
        </p:txBody>
      </p:sp>
      <p:pic>
        <p:nvPicPr>
          <p:cNvPr id="245" name="Google Shape;24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450144" y="2777396"/>
            <a:ext cx="2677864" cy="110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2148" y="1990817"/>
            <a:ext cx="1641067" cy="2412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9"/>
          <p:cNvCxnSpPr>
            <a:cxnSpLocks/>
          </p:cNvCxnSpPr>
          <p:nvPr/>
        </p:nvCxnSpPr>
        <p:spPr>
          <a:xfrm flipV="1">
            <a:off x="4663716" y="4312150"/>
            <a:ext cx="4467" cy="35326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8" name="Google Shape;248;p9"/>
          <p:cNvSpPr txBox="1"/>
          <p:nvPr/>
        </p:nvSpPr>
        <p:spPr>
          <a:xfrm>
            <a:off x="4702091" y="4312150"/>
            <a:ext cx="203155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USB Power</a:t>
            </a:r>
            <a:endParaRPr sz="1050" dirty="0"/>
          </a:p>
        </p:txBody>
      </p:sp>
      <p:cxnSp>
        <p:nvCxnSpPr>
          <p:cNvPr id="249" name="Google Shape;249;p9"/>
          <p:cNvCxnSpPr/>
          <p:nvPr/>
        </p:nvCxnSpPr>
        <p:spPr>
          <a:xfrm rot="10800000">
            <a:off x="1354911" y="2748599"/>
            <a:ext cx="2801923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0" name="Google Shape;250;p9"/>
          <p:cNvSpPr txBox="1"/>
          <p:nvPr/>
        </p:nvSpPr>
        <p:spPr>
          <a:xfrm>
            <a:off x="2304530" y="2585356"/>
            <a:ext cx="42511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3.3V</a:t>
            </a:r>
            <a:endParaRPr dirty="0"/>
          </a:p>
        </p:txBody>
      </p:sp>
      <p:sp>
        <p:nvSpPr>
          <p:cNvPr id="251" name="Google Shape;251;p9"/>
          <p:cNvSpPr txBox="1"/>
          <p:nvPr/>
        </p:nvSpPr>
        <p:spPr>
          <a:xfrm>
            <a:off x="3595427" y="2560977"/>
            <a:ext cx="4571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J2:#1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1471969" y="2578646"/>
            <a:ext cx="51969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70C0"/>
                </a:solidFill>
                <a:latin typeface="Rockwell"/>
                <a:ea typeface="Rockwell"/>
                <a:cs typeface="Rockwell"/>
                <a:sym typeface="Rockwell"/>
              </a:rPr>
              <a:t>#VCC</a:t>
            </a:r>
            <a:endParaRPr/>
          </a:p>
        </p:txBody>
      </p:sp>
      <p:cxnSp>
        <p:nvCxnSpPr>
          <p:cNvPr id="253" name="Google Shape;253;p9"/>
          <p:cNvCxnSpPr/>
          <p:nvPr/>
        </p:nvCxnSpPr>
        <p:spPr>
          <a:xfrm rot="10800000">
            <a:off x="1354911" y="2902039"/>
            <a:ext cx="2801923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9"/>
          <p:cNvSpPr txBox="1"/>
          <p:nvPr/>
        </p:nvSpPr>
        <p:spPr>
          <a:xfrm>
            <a:off x="2303209" y="2738102"/>
            <a:ext cx="4443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GND</a:t>
            </a:r>
            <a:endParaRPr/>
          </a:p>
        </p:txBody>
      </p:sp>
      <p:sp>
        <p:nvSpPr>
          <p:cNvPr id="255" name="Google Shape;255;p9"/>
          <p:cNvSpPr txBox="1"/>
          <p:nvPr/>
        </p:nvSpPr>
        <p:spPr>
          <a:xfrm>
            <a:off x="3605815" y="2723365"/>
            <a:ext cx="42351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J3#1</a:t>
            </a:r>
            <a:endParaRPr/>
          </a:p>
        </p:txBody>
      </p:sp>
      <p:sp>
        <p:nvSpPr>
          <p:cNvPr id="256" name="Google Shape;256;p9"/>
          <p:cNvSpPr txBox="1"/>
          <p:nvPr/>
        </p:nvSpPr>
        <p:spPr>
          <a:xfrm>
            <a:off x="1539726" y="2732231"/>
            <a:ext cx="4443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70C0"/>
                </a:solidFill>
                <a:latin typeface="Rockwell"/>
                <a:ea typeface="Rockwell"/>
                <a:cs typeface="Rockwell"/>
                <a:sym typeface="Rockwell"/>
              </a:rPr>
              <a:t>GND</a:t>
            </a:r>
            <a:endParaRPr/>
          </a:p>
        </p:txBody>
      </p:sp>
      <p:cxnSp>
        <p:nvCxnSpPr>
          <p:cNvPr id="257" name="Google Shape;257;p9"/>
          <p:cNvCxnSpPr/>
          <p:nvPr/>
        </p:nvCxnSpPr>
        <p:spPr>
          <a:xfrm rot="10800000">
            <a:off x="1346599" y="3169066"/>
            <a:ext cx="2801923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ash"/>
            <a:round/>
            <a:headEnd type="stealth" w="med" len="med"/>
            <a:tailEnd type="stealth" w="med" len="med"/>
          </a:ln>
        </p:spPr>
      </p:cxnSp>
      <p:sp>
        <p:nvSpPr>
          <p:cNvPr id="258" name="Google Shape;258;p9"/>
          <p:cNvSpPr txBox="1"/>
          <p:nvPr/>
        </p:nvSpPr>
        <p:spPr>
          <a:xfrm>
            <a:off x="2375108" y="2982126"/>
            <a:ext cx="39466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SCL</a:t>
            </a:r>
            <a:endParaRPr/>
          </a:p>
        </p:txBody>
      </p:sp>
      <p:sp>
        <p:nvSpPr>
          <p:cNvPr id="259" name="Google Shape;259;p9"/>
          <p:cNvSpPr txBox="1"/>
          <p:nvPr/>
        </p:nvSpPr>
        <p:spPr>
          <a:xfrm>
            <a:off x="3533186" y="2963773"/>
            <a:ext cx="57259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J3:IO22</a:t>
            </a:r>
            <a:endParaRPr/>
          </a:p>
        </p:txBody>
      </p:sp>
      <p:sp>
        <p:nvSpPr>
          <p:cNvPr id="260" name="Google Shape;260;p9"/>
          <p:cNvSpPr txBox="1"/>
          <p:nvPr/>
        </p:nvSpPr>
        <p:spPr>
          <a:xfrm>
            <a:off x="1457083" y="2973522"/>
            <a:ext cx="63030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70C0"/>
                </a:solidFill>
                <a:latin typeface="Rockwell"/>
                <a:ea typeface="Rockwell"/>
                <a:cs typeface="Rockwell"/>
                <a:sym typeface="Rockwell"/>
              </a:rPr>
              <a:t>#12:SCL</a:t>
            </a:r>
            <a:endParaRPr/>
          </a:p>
        </p:txBody>
      </p:sp>
      <p:cxnSp>
        <p:nvCxnSpPr>
          <p:cNvPr id="261" name="Google Shape;261;p9"/>
          <p:cNvCxnSpPr/>
          <p:nvPr/>
        </p:nvCxnSpPr>
        <p:spPr>
          <a:xfrm>
            <a:off x="1354911" y="3407363"/>
            <a:ext cx="2793611" cy="0"/>
          </a:xfrm>
          <a:prstGeom prst="straightConnector1">
            <a:avLst/>
          </a:prstGeom>
          <a:noFill/>
          <a:ln w="19050" cap="flat" cmpd="sng">
            <a:solidFill>
              <a:srgbClr val="DF695B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62" name="Google Shape;262;p9"/>
          <p:cNvSpPr txBox="1"/>
          <p:nvPr/>
        </p:nvSpPr>
        <p:spPr>
          <a:xfrm>
            <a:off x="2367895" y="3228510"/>
            <a:ext cx="40908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SDA</a:t>
            </a:r>
            <a:endParaRPr/>
          </a:p>
        </p:txBody>
      </p:sp>
      <p:sp>
        <p:nvSpPr>
          <p:cNvPr id="263" name="Google Shape;263;p9"/>
          <p:cNvSpPr txBox="1"/>
          <p:nvPr/>
        </p:nvSpPr>
        <p:spPr>
          <a:xfrm>
            <a:off x="3533186" y="3213077"/>
            <a:ext cx="57259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J3:IO21</a:t>
            </a:r>
            <a:endParaRPr/>
          </a:p>
        </p:txBody>
      </p:sp>
      <p:sp>
        <p:nvSpPr>
          <p:cNvPr id="264" name="Google Shape;264;p9"/>
          <p:cNvSpPr txBox="1"/>
          <p:nvPr/>
        </p:nvSpPr>
        <p:spPr>
          <a:xfrm>
            <a:off x="1464028" y="3207996"/>
            <a:ext cx="64472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70C0"/>
                </a:solidFill>
                <a:latin typeface="Rockwell"/>
                <a:ea typeface="Rockwell"/>
                <a:cs typeface="Rockwell"/>
                <a:sym typeface="Rockwell"/>
              </a:rPr>
              <a:t>#11:SDA</a:t>
            </a:r>
            <a:endParaRPr/>
          </a:p>
        </p:txBody>
      </p:sp>
      <p:cxnSp>
        <p:nvCxnSpPr>
          <p:cNvPr id="265" name="Google Shape;265;p9"/>
          <p:cNvCxnSpPr/>
          <p:nvPr/>
        </p:nvCxnSpPr>
        <p:spPr>
          <a:xfrm rot="10800000" flipH="1">
            <a:off x="1271264" y="3761285"/>
            <a:ext cx="2877258" cy="16419"/>
          </a:xfrm>
          <a:prstGeom prst="straightConnector1">
            <a:avLst/>
          </a:prstGeom>
          <a:noFill/>
          <a:ln w="12700" cap="flat" cmpd="sng">
            <a:solidFill>
              <a:srgbClr val="92D05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66" name="Google Shape;266;p9"/>
          <p:cNvSpPr txBox="1"/>
          <p:nvPr/>
        </p:nvSpPr>
        <p:spPr>
          <a:xfrm>
            <a:off x="2357463" y="3571136"/>
            <a:ext cx="5629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Analog</a:t>
            </a:r>
            <a:endParaRPr dirty="0"/>
          </a:p>
        </p:txBody>
      </p:sp>
      <p:sp>
        <p:nvSpPr>
          <p:cNvPr id="267" name="Google Shape;267;p9"/>
          <p:cNvSpPr txBox="1"/>
          <p:nvPr/>
        </p:nvSpPr>
        <p:spPr>
          <a:xfrm>
            <a:off x="3542527" y="3530453"/>
            <a:ext cx="57259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J3:IO33</a:t>
            </a:r>
            <a:endParaRPr/>
          </a:p>
        </p:txBody>
      </p:sp>
      <p:sp>
        <p:nvSpPr>
          <p:cNvPr id="268" name="Google Shape;268;p9"/>
          <p:cNvSpPr txBox="1"/>
          <p:nvPr/>
        </p:nvSpPr>
        <p:spPr>
          <a:xfrm>
            <a:off x="1476625" y="3557436"/>
            <a:ext cx="32733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070C0"/>
                </a:solidFill>
                <a:latin typeface="Rockwell"/>
                <a:ea typeface="Rockwell"/>
                <a:cs typeface="Rockwell"/>
                <a:sym typeface="Rockwell"/>
              </a:rPr>
              <a:t>A2</a:t>
            </a:r>
            <a:endParaRPr dirty="0"/>
          </a:p>
        </p:txBody>
      </p:sp>
      <p:sp>
        <p:nvSpPr>
          <p:cNvPr id="269" name="Google Shape;269;p9"/>
          <p:cNvSpPr txBox="1"/>
          <p:nvPr/>
        </p:nvSpPr>
        <p:spPr>
          <a:xfrm>
            <a:off x="3547834" y="3851208"/>
            <a:ext cx="5100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J3:IO3</a:t>
            </a:r>
            <a:endParaRPr dirty="0"/>
          </a:p>
        </p:txBody>
      </p:sp>
      <p:cxnSp>
        <p:nvCxnSpPr>
          <p:cNvPr id="270" name="Google Shape;270;p9"/>
          <p:cNvCxnSpPr/>
          <p:nvPr/>
        </p:nvCxnSpPr>
        <p:spPr>
          <a:xfrm>
            <a:off x="8098782" y="4893628"/>
            <a:ext cx="802463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71" name="Google Shape;27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6045" y="1755256"/>
            <a:ext cx="752779" cy="61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371806">
            <a:off x="4823487" y="2174806"/>
            <a:ext cx="507407" cy="38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518980">
            <a:off x="6256275" y="2394841"/>
            <a:ext cx="507407" cy="3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 txBox="1"/>
          <p:nvPr/>
        </p:nvSpPr>
        <p:spPr>
          <a:xfrm>
            <a:off x="7530854" y="1724514"/>
            <a:ext cx="30535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Wi-Fi Router shall be within 50 meters of the sensor network and PI</a:t>
            </a:r>
            <a:endParaRPr/>
          </a:p>
        </p:txBody>
      </p:sp>
      <p:pic>
        <p:nvPicPr>
          <p:cNvPr id="275" name="Google Shape;275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9950" y="3948991"/>
            <a:ext cx="2601615" cy="179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8759997">
            <a:off x="7248870" y="2440017"/>
            <a:ext cx="507407" cy="384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9"/>
          <p:cNvCxnSpPr>
            <a:cxnSpLocks/>
          </p:cNvCxnSpPr>
          <p:nvPr/>
        </p:nvCxnSpPr>
        <p:spPr>
          <a:xfrm flipH="1" flipV="1">
            <a:off x="7324910" y="5735671"/>
            <a:ext cx="10072" cy="322229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79" name="Google Shape;279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2905789">
            <a:off x="6922300" y="4211174"/>
            <a:ext cx="507407" cy="3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9"/>
          <p:cNvSpPr txBox="1"/>
          <p:nvPr/>
        </p:nvSpPr>
        <p:spPr>
          <a:xfrm>
            <a:off x="9861281" y="4287789"/>
            <a:ext cx="1434084" cy="23079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Debugging LED</a:t>
            </a:r>
            <a:endParaRPr sz="9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87" name="Google Shape;287;p9"/>
          <p:cNvSpPr txBox="1"/>
          <p:nvPr/>
        </p:nvSpPr>
        <p:spPr>
          <a:xfrm>
            <a:off x="289681" y="6427113"/>
            <a:ext cx="35954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 Network can be located at any interested space within 50 meter of Wi-Fi router</a:t>
            </a:r>
            <a:endParaRPr dirty="0"/>
          </a:p>
        </p:txBody>
      </p:sp>
      <p:sp>
        <p:nvSpPr>
          <p:cNvPr id="288" name="Google Shape;288;p9"/>
          <p:cNvSpPr txBox="1"/>
          <p:nvPr/>
        </p:nvSpPr>
        <p:spPr>
          <a:xfrm>
            <a:off x="7275748" y="6414671"/>
            <a:ext cx="35954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Pi can be located at any interested space within 50 meter of Wi-Fi router</a:t>
            </a:r>
            <a:endParaRPr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32CF0A-C74B-46AB-8CE2-447766E9B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1079" y="4931213"/>
            <a:ext cx="1492136" cy="1230309"/>
          </a:xfrm>
          <a:prstGeom prst="rect">
            <a:avLst/>
          </a:prstGeom>
        </p:spPr>
      </p:pic>
      <p:cxnSp>
        <p:nvCxnSpPr>
          <p:cNvPr id="49" name="Google Shape;247;p9">
            <a:extLst>
              <a:ext uri="{FF2B5EF4-FFF2-40B4-BE49-F238E27FC236}">
                <a16:creationId xmlns:a16="http://schemas.microsoft.com/office/drawing/2014/main" id="{CB862F2B-6E0E-44F7-BB02-0A4FF97E3F03}"/>
              </a:ext>
            </a:extLst>
          </p:cNvPr>
          <p:cNvCxnSpPr>
            <a:cxnSpLocks/>
          </p:cNvCxnSpPr>
          <p:nvPr/>
        </p:nvCxnSpPr>
        <p:spPr>
          <a:xfrm flipV="1">
            <a:off x="4743394" y="6173316"/>
            <a:ext cx="4467" cy="35326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248;p9">
            <a:extLst>
              <a:ext uri="{FF2B5EF4-FFF2-40B4-BE49-F238E27FC236}">
                <a16:creationId xmlns:a16="http://schemas.microsoft.com/office/drawing/2014/main" id="{D63A54DC-5691-4711-9424-1E35B43C07D3}"/>
              </a:ext>
            </a:extLst>
          </p:cNvPr>
          <p:cNvSpPr txBox="1"/>
          <p:nvPr/>
        </p:nvSpPr>
        <p:spPr>
          <a:xfrm>
            <a:off x="4781769" y="6173316"/>
            <a:ext cx="203155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USB Power</a:t>
            </a:r>
            <a:endParaRPr sz="105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1208230-49A4-45BF-86F2-868B95F6FA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25992">
            <a:off x="598588" y="5137633"/>
            <a:ext cx="637835" cy="4751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B77AB1B-6D87-414C-9EA7-50F8A4B12A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329" y="5745940"/>
            <a:ext cx="520182" cy="491845"/>
          </a:xfrm>
          <a:prstGeom prst="rect">
            <a:avLst/>
          </a:prstGeom>
        </p:spPr>
      </p:pic>
      <p:cxnSp>
        <p:nvCxnSpPr>
          <p:cNvPr id="53" name="Google Shape;265;p9">
            <a:extLst>
              <a:ext uri="{FF2B5EF4-FFF2-40B4-BE49-F238E27FC236}">
                <a16:creationId xmlns:a16="http://schemas.microsoft.com/office/drawing/2014/main" id="{926741F4-C239-43A4-849B-FE08DA3E4419}"/>
              </a:ext>
            </a:extLst>
          </p:cNvPr>
          <p:cNvCxnSpPr/>
          <p:nvPr/>
        </p:nvCxnSpPr>
        <p:spPr>
          <a:xfrm rot="10800000" flipH="1">
            <a:off x="1007829" y="5282851"/>
            <a:ext cx="2877258" cy="16419"/>
          </a:xfrm>
          <a:prstGeom prst="straightConnector1">
            <a:avLst/>
          </a:prstGeom>
          <a:noFill/>
          <a:ln w="12700" cap="flat" cmpd="sng">
            <a:solidFill>
              <a:srgbClr val="92D05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4" name="Google Shape;268;p9">
            <a:extLst>
              <a:ext uri="{FF2B5EF4-FFF2-40B4-BE49-F238E27FC236}">
                <a16:creationId xmlns:a16="http://schemas.microsoft.com/office/drawing/2014/main" id="{C71A35F4-5379-45D9-81C2-8E636FDE0302}"/>
              </a:ext>
            </a:extLst>
          </p:cNvPr>
          <p:cNvSpPr txBox="1"/>
          <p:nvPr/>
        </p:nvSpPr>
        <p:spPr>
          <a:xfrm>
            <a:off x="1170022" y="5123045"/>
            <a:ext cx="498980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0070C0"/>
                </a:solidFill>
                <a:latin typeface="Rockwell"/>
                <a:ea typeface="Rockwell"/>
                <a:cs typeface="Rockwell"/>
                <a:sym typeface="Rockwell"/>
              </a:rPr>
              <a:t>Data</a:t>
            </a:r>
            <a:endParaRPr dirty="0"/>
          </a:p>
        </p:txBody>
      </p:sp>
      <p:sp>
        <p:nvSpPr>
          <p:cNvPr id="55" name="Google Shape;266;p9">
            <a:extLst>
              <a:ext uri="{FF2B5EF4-FFF2-40B4-BE49-F238E27FC236}">
                <a16:creationId xmlns:a16="http://schemas.microsoft.com/office/drawing/2014/main" id="{3274B32C-301C-4D09-A582-F4F8462C3D44}"/>
              </a:ext>
            </a:extLst>
          </p:cNvPr>
          <p:cNvSpPr txBox="1"/>
          <p:nvPr/>
        </p:nvSpPr>
        <p:spPr>
          <a:xfrm>
            <a:off x="2093620" y="5123005"/>
            <a:ext cx="5629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1-wire</a:t>
            </a:r>
            <a:endParaRPr dirty="0"/>
          </a:p>
        </p:txBody>
      </p:sp>
      <p:sp>
        <p:nvSpPr>
          <p:cNvPr id="56" name="Google Shape;269;p9">
            <a:extLst>
              <a:ext uri="{FF2B5EF4-FFF2-40B4-BE49-F238E27FC236}">
                <a16:creationId xmlns:a16="http://schemas.microsoft.com/office/drawing/2014/main" id="{114B4E1D-8DA4-4334-A1AE-0A6E750BD73B}"/>
              </a:ext>
            </a:extLst>
          </p:cNvPr>
          <p:cNvSpPr txBox="1"/>
          <p:nvPr/>
        </p:nvSpPr>
        <p:spPr>
          <a:xfrm>
            <a:off x="3488191" y="5068439"/>
            <a:ext cx="5100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IO33</a:t>
            </a:r>
            <a:endParaRPr dirty="0"/>
          </a:p>
        </p:txBody>
      </p:sp>
      <p:cxnSp>
        <p:nvCxnSpPr>
          <p:cNvPr id="57" name="Google Shape;253;p9">
            <a:extLst>
              <a:ext uri="{FF2B5EF4-FFF2-40B4-BE49-F238E27FC236}">
                <a16:creationId xmlns:a16="http://schemas.microsoft.com/office/drawing/2014/main" id="{E3E6DB07-98CA-4546-BBBF-89676808D00A}"/>
              </a:ext>
            </a:extLst>
          </p:cNvPr>
          <p:cNvCxnSpPr>
            <a:cxnSpLocks/>
          </p:cNvCxnSpPr>
          <p:nvPr/>
        </p:nvCxnSpPr>
        <p:spPr>
          <a:xfrm flipH="1" flipV="1">
            <a:off x="1103364" y="5427340"/>
            <a:ext cx="2827447" cy="76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249;p9">
            <a:extLst>
              <a:ext uri="{FF2B5EF4-FFF2-40B4-BE49-F238E27FC236}">
                <a16:creationId xmlns:a16="http://schemas.microsoft.com/office/drawing/2014/main" id="{2965AE40-2017-403F-9BCC-66D4577F8FBD}"/>
              </a:ext>
            </a:extLst>
          </p:cNvPr>
          <p:cNvCxnSpPr/>
          <p:nvPr/>
        </p:nvCxnSpPr>
        <p:spPr>
          <a:xfrm rot="10800000">
            <a:off x="1129171" y="5556612"/>
            <a:ext cx="2801923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0" name="Google Shape;254;p9">
            <a:extLst>
              <a:ext uri="{FF2B5EF4-FFF2-40B4-BE49-F238E27FC236}">
                <a16:creationId xmlns:a16="http://schemas.microsoft.com/office/drawing/2014/main" id="{2004782A-B47E-4E8B-A81D-DDADB1BEB452}"/>
              </a:ext>
            </a:extLst>
          </p:cNvPr>
          <p:cNvSpPr txBox="1"/>
          <p:nvPr/>
        </p:nvSpPr>
        <p:spPr>
          <a:xfrm>
            <a:off x="2174034" y="5263636"/>
            <a:ext cx="4443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GND</a:t>
            </a:r>
            <a:endParaRPr dirty="0"/>
          </a:p>
        </p:txBody>
      </p:sp>
      <p:sp>
        <p:nvSpPr>
          <p:cNvPr id="62" name="Google Shape;250;p9">
            <a:extLst>
              <a:ext uri="{FF2B5EF4-FFF2-40B4-BE49-F238E27FC236}">
                <a16:creationId xmlns:a16="http://schemas.microsoft.com/office/drawing/2014/main" id="{22796AD2-60B2-4FC4-BDAC-CCB261E9606B}"/>
              </a:ext>
            </a:extLst>
          </p:cNvPr>
          <p:cNvSpPr txBox="1"/>
          <p:nvPr/>
        </p:nvSpPr>
        <p:spPr>
          <a:xfrm>
            <a:off x="2183652" y="5375210"/>
            <a:ext cx="42511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3.3V</a:t>
            </a:r>
            <a:endParaRPr dirty="0"/>
          </a:p>
        </p:txBody>
      </p:sp>
      <p:cxnSp>
        <p:nvCxnSpPr>
          <p:cNvPr id="63" name="Google Shape;265;p9">
            <a:extLst>
              <a:ext uri="{FF2B5EF4-FFF2-40B4-BE49-F238E27FC236}">
                <a16:creationId xmlns:a16="http://schemas.microsoft.com/office/drawing/2014/main" id="{E989A043-4F46-4D5F-ACB8-B51E44C03C1F}"/>
              </a:ext>
            </a:extLst>
          </p:cNvPr>
          <p:cNvCxnSpPr/>
          <p:nvPr/>
        </p:nvCxnSpPr>
        <p:spPr>
          <a:xfrm rot="10800000" flipH="1">
            <a:off x="1078458" y="6119932"/>
            <a:ext cx="2877258" cy="16419"/>
          </a:xfrm>
          <a:prstGeom prst="straightConnector1">
            <a:avLst/>
          </a:prstGeom>
          <a:noFill/>
          <a:ln w="12700" cap="flat" cmpd="sng">
            <a:solidFill>
              <a:srgbClr val="00B0F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4" name="Google Shape;266;p9">
            <a:extLst>
              <a:ext uri="{FF2B5EF4-FFF2-40B4-BE49-F238E27FC236}">
                <a16:creationId xmlns:a16="http://schemas.microsoft.com/office/drawing/2014/main" id="{645E2157-1EA8-4674-A55B-D8E8C1391F20}"/>
              </a:ext>
            </a:extLst>
          </p:cNvPr>
          <p:cNvSpPr txBox="1"/>
          <p:nvPr/>
        </p:nvSpPr>
        <p:spPr>
          <a:xfrm>
            <a:off x="2093620" y="5942484"/>
            <a:ext cx="5629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Analog</a:t>
            </a:r>
            <a:endParaRPr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6558CBE-5DCD-46FF-A8D1-74A5111D5F44}"/>
              </a:ext>
            </a:extLst>
          </p:cNvPr>
          <p:cNvCxnSpPr>
            <a:endCxn id="52" idx="3"/>
          </p:cNvCxnSpPr>
          <p:nvPr/>
        </p:nvCxnSpPr>
        <p:spPr>
          <a:xfrm rot="10800000" flipV="1">
            <a:off x="1129170" y="5556611"/>
            <a:ext cx="539832" cy="3057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2B831C5-3B88-4BA9-827E-608B2A69ECF8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 flipV="1">
            <a:off x="1223512" y="5424277"/>
            <a:ext cx="693953" cy="56758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oogle Shape;272;p9">
            <a:extLst>
              <a:ext uri="{FF2B5EF4-FFF2-40B4-BE49-F238E27FC236}">
                <a16:creationId xmlns:a16="http://schemas.microsoft.com/office/drawing/2014/main" id="{6AF3259A-E7AF-4BDE-9B9F-1EE05F6446C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2371806">
            <a:off x="5574961" y="5303450"/>
            <a:ext cx="507407" cy="3840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248;p9">
            <a:extLst>
              <a:ext uri="{FF2B5EF4-FFF2-40B4-BE49-F238E27FC236}">
                <a16:creationId xmlns:a16="http://schemas.microsoft.com/office/drawing/2014/main" id="{7B46E11B-0531-433D-9C80-1814A381BC6C}"/>
              </a:ext>
            </a:extLst>
          </p:cNvPr>
          <p:cNvSpPr txBox="1"/>
          <p:nvPr/>
        </p:nvSpPr>
        <p:spPr>
          <a:xfrm>
            <a:off x="7396812" y="5862398"/>
            <a:ext cx="203155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USB Power</a:t>
            </a:r>
            <a:endParaRPr sz="1050" dirty="0"/>
          </a:p>
        </p:txBody>
      </p:sp>
      <p:sp>
        <p:nvSpPr>
          <p:cNvPr id="76" name="Google Shape;280;p9">
            <a:extLst>
              <a:ext uri="{FF2B5EF4-FFF2-40B4-BE49-F238E27FC236}">
                <a16:creationId xmlns:a16="http://schemas.microsoft.com/office/drawing/2014/main" id="{A1E804DF-49BE-4791-A0DF-67F5D526C3AC}"/>
              </a:ext>
            </a:extLst>
          </p:cNvPr>
          <p:cNvSpPr txBox="1"/>
          <p:nvPr/>
        </p:nvSpPr>
        <p:spPr>
          <a:xfrm>
            <a:off x="10244831" y="4648766"/>
            <a:ext cx="1544715" cy="3692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Zone#1 Alert/Actuator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For Network of Sensors#1</a:t>
            </a:r>
            <a:endParaRPr sz="900" i="1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7" name="Google Shape;280;p9">
            <a:extLst>
              <a:ext uri="{FF2B5EF4-FFF2-40B4-BE49-F238E27FC236}">
                <a16:creationId xmlns:a16="http://schemas.microsoft.com/office/drawing/2014/main" id="{94FDBDB6-0DC1-45D7-930C-D98A5C99D7F6}"/>
              </a:ext>
            </a:extLst>
          </p:cNvPr>
          <p:cNvSpPr txBox="1"/>
          <p:nvPr/>
        </p:nvSpPr>
        <p:spPr>
          <a:xfrm>
            <a:off x="10244831" y="5106415"/>
            <a:ext cx="1544715" cy="5077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Zone#2 Alert/Actuator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For Network of Sensors #2</a:t>
            </a:r>
            <a:endParaRPr sz="9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7E29A-37A6-4119-ABF0-3E1768B6A9AD}"/>
              </a:ext>
            </a:extLst>
          </p:cNvPr>
          <p:cNvCxnSpPr>
            <a:endCxn id="280" idx="1"/>
          </p:cNvCxnSpPr>
          <p:nvPr/>
        </p:nvCxnSpPr>
        <p:spPr>
          <a:xfrm>
            <a:off x="8975324" y="4403185"/>
            <a:ext cx="885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12D36A0-4A63-49E5-B4AD-018446D2ABA2}"/>
              </a:ext>
            </a:extLst>
          </p:cNvPr>
          <p:cNvCxnSpPr>
            <a:cxnSpLocks/>
          </p:cNvCxnSpPr>
          <p:nvPr/>
        </p:nvCxnSpPr>
        <p:spPr>
          <a:xfrm>
            <a:off x="9330431" y="4830792"/>
            <a:ext cx="91440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B86EA8-CC1A-46DA-B332-30B413BB053B}"/>
              </a:ext>
            </a:extLst>
          </p:cNvPr>
          <p:cNvCxnSpPr>
            <a:cxnSpLocks/>
          </p:cNvCxnSpPr>
          <p:nvPr/>
        </p:nvCxnSpPr>
        <p:spPr>
          <a:xfrm>
            <a:off x="8540318" y="5263636"/>
            <a:ext cx="170451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266;p9">
            <a:extLst>
              <a:ext uri="{FF2B5EF4-FFF2-40B4-BE49-F238E27FC236}">
                <a16:creationId xmlns:a16="http://schemas.microsoft.com/office/drawing/2014/main" id="{D3803984-9B7D-40D2-8E12-1564B7B41BBC}"/>
              </a:ext>
            </a:extLst>
          </p:cNvPr>
          <p:cNvSpPr txBox="1"/>
          <p:nvPr/>
        </p:nvSpPr>
        <p:spPr>
          <a:xfrm>
            <a:off x="8836131" y="4193315"/>
            <a:ext cx="56297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GPIO3</a:t>
            </a:r>
            <a:endParaRPr dirty="0"/>
          </a:p>
        </p:txBody>
      </p:sp>
      <p:sp>
        <p:nvSpPr>
          <p:cNvPr id="87" name="Google Shape;266;p9">
            <a:extLst>
              <a:ext uri="{FF2B5EF4-FFF2-40B4-BE49-F238E27FC236}">
                <a16:creationId xmlns:a16="http://schemas.microsoft.com/office/drawing/2014/main" id="{45AFBEBE-275B-46FA-8FEF-741B21A8B966}"/>
              </a:ext>
            </a:extLst>
          </p:cNvPr>
          <p:cNvSpPr txBox="1"/>
          <p:nvPr/>
        </p:nvSpPr>
        <p:spPr>
          <a:xfrm>
            <a:off x="9184136" y="4632572"/>
            <a:ext cx="989674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GPIO 3,11, 12</a:t>
            </a:r>
            <a:endParaRPr dirty="0"/>
          </a:p>
        </p:txBody>
      </p:sp>
      <p:sp>
        <p:nvSpPr>
          <p:cNvPr id="88" name="Google Shape;266;p9">
            <a:extLst>
              <a:ext uri="{FF2B5EF4-FFF2-40B4-BE49-F238E27FC236}">
                <a16:creationId xmlns:a16="http://schemas.microsoft.com/office/drawing/2014/main" id="{99031FCD-48F7-45A0-AD34-6F2ED9A162C8}"/>
              </a:ext>
            </a:extLst>
          </p:cNvPr>
          <p:cNvSpPr txBox="1"/>
          <p:nvPr/>
        </p:nvSpPr>
        <p:spPr>
          <a:xfrm>
            <a:off x="8774264" y="5060179"/>
            <a:ext cx="88595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GPIO 13, 15</a:t>
            </a:r>
            <a:endParaRPr dirty="0"/>
          </a:p>
        </p:txBody>
      </p:sp>
      <p:cxnSp>
        <p:nvCxnSpPr>
          <p:cNvPr id="89" name="Google Shape;253;p9">
            <a:extLst>
              <a:ext uri="{FF2B5EF4-FFF2-40B4-BE49-F238E27FC236}">
                <a16:creationId xmlns:a16="http://schemas.microsoft.com/office/drawing/2014/main" id="{98A14D43-FC71-485A-BB9B-A19040C6741B}"/>
              </a:ext>
            </a:extLst>
          </p:cNvPr>
          <p:cNvCxnSpPr>
            <a:cxnSpLocks/>
            <a:endCxn id="77" idx="3"/>
          </p:cNvCxnSpPr>
          <p:nvPr/>
        </p:nvCxnSpPr>
        <p:spPr>
          <a:xfrm flipH="1">
            <a:off x="11789546" y="5360311"/>
            <a:ext cx="284288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253;p9">
            <a:extLst>
              <a:ext uri="{FF2B5EF4-FFF2-40B4-BE49-F238E27FC236}">
                <a16:creationId xmlns:a16="http://schemas.microsoft.com/office/drawing/2014/main" id="{8096C4F4-3C4B-486D-939B-35AB31280489}"/>
              </a:ext>
            </a:extLst>
          </p:cNvPr>
          <p:cNvCxnSpPr>
            <a:cxnSpLocks/>
          </p:cNvCxnSpPr>
          <p:nvPr/>
        </p:nvCxnSpPr>
        <p:spPr>
          <a:xfrm flipH="1" flipV="1">
            <a:off x="11785751" y="4790744"/>
            <a:ext cx="288083" cy="574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253;p9">
            <a:extLst>
              <a:ext uri="{FF2B5EF4-FFF2-40B4-BE49-F238E27FC236}">
                <a16:creationId xmlns:a16="http://schemas.microsoft.com/office/drawing/2014/main" id="{8EF9DF55-C97C-4019-B724-7080384BCD8A}"/>
              </a:ext>
            </a:extLst>
          </p:cNvPr>
          <p:cNvCxnSpPr>
            <a:cxnSpLocks/>
          </p:cNvCxnSpPr>
          <p:nvPr/>
        </p:nvCxnSpPr>
        <p:spPr>
          <a:xfrm flipH="1">
            <a:off x="11295366" y="4392354"/>
            <a:ext cx="778468" cy="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254;p9">
            <a:extLst>
              <a:ext uri="{FF2B5EF4-FFF2-40B4-BE49-F238E27FC236}">
                <a16:creationId xmlns:a16="http://schemas.microsoft.com/office/drawing/2014/main" id="{DF772550-72CA-4277-9628-34C4E0BAD6FB}"/>
              </a:ext>
            </a:extLst>
          </p:cNvPr>
          <p:cNvSpPr txBox="1"/>
          <p:nvPr/>
        </p:nvSpPr>
        <p:spPr>
          <a:xfrm>
            <a:off x="9073160" y="5655556"/>
            <a:ext cx="4443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GND</a:t>
            </a:r>
            <a:endParaRPr dirty="0"/>
          </a:p>
        </p:txBody>
      </p:sp>
      <p:cxnSp>
        <p:nvCxnSpPr>
          <p:cNvPr id="105" name="Google Shape;253;p9">
            <a:extLst>
              <a:ext uri="{FF2B5EF4-FFF2-40B4-BE49-F238E27FC236}">
                <a16:creationId xmlns:a16="http://schemas.microsoft.com/office/drawing/2014/main" id="{645A75F8-16BB-4B24-B33D-817178095FDC}"/>
              </a:ext>
            </a:extLst>
          </p:cNvPr>
          <p:cNvCxnSpPr>
            <a:cxnSpLocks/>
          </p:cNvCxnSpPr>
          <p:nvPr/>
        </p:nvCxnSpPr>
        <p:spPr>
          <a:xfrm flipH="1" flipV="1">
            <a:off x="7530085" y="5669616"/>
            <a:ext cx="4543749" cy="3294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253;p9">
            <a:extLst>
              <a:ext uri="{FF2B5EF4-FFF2-40B4-BE49-F238E27FC236}">
                <a16:creationId xmlns:a16="http://schemas.microsoft.com/office/drawing/2014/main" id="{5DF52147-6CF2-467F-A55B-1863CF149477}"/>
              </a:ext>
            </a:extLst>
          </p:cNvPr>
          <p:cNvCxnSpPr>
            <a:cxnSpLocks/>
          </p:cNvCxnSpPr>
          <p:nvPr/>
        </p:nvCxnSpPr>
        <p:spPr>
          <a:xfrm>
            <a:off x="12073834" y="4392354"/>
            <a:ext cx="1" cy="132427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D237-C45A-494F-A637-AAE79AEA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B1F94-F197-4E90-9FC4-2C783A7B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84" y="1900986"/>
            <a:ext cx="2186593" cy="3348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805F8-655F-475C-B8DF-20B3E4B41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50" y="1958692"/>
            <a:ext cx="2615777" cy="3233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8DAE8-A49D-459B-A9E7-12CAD347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869800" y="1524613"/>
            <a:ext cx="3348454" cy="4202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32684C-BF91-49EC-8E55-C0A846894B33}"/>
              </a:ext>
            </a:extLst>
          </p:cNvPr>
          <p:cNvSpPr txBox="1"/>
          <p:nvPr/>
        </p:nvSpPr>
        <p:spPr>
          <a:xfrm>
            <a:off x="1131862" y="5470304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of sensor #1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098B8-0667-40CC-BA41-D2F4D4058734}"/>
              </a:ext>
            </a:extLst>
          </p:cNvPr>
          <p:cNvSpPr txBox="1"/>
          <p:nvPr/>
        </p:nvSpPr>
        <p:spPr>
          <a:xfrm>
            <a:off x="4592391" y="5470304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of sensor #2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128A9-3E2C-43A3-A66D-F68BC7F286FE}"/>
              </a:ext>
            </a:extLst>
          </p:cNvPr>
          <p:cNvSpPr txBox="1"/>
          <p:nvPr/>
        </p:nvSpPr>
        <p:spPr>
          <a:xfrm>
            <a:off x="7854301" y="5463086"/>
            <a:ext cx="341792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Hub with Alert Indicator/Actuator</a:t>
            </a:r>
          </a:p>
          <a:p>
            <a:r>
              <a:rPr lang="en-US" sz="1100" dirty="0"/>
              <a:t>LED#1 (Green): Blinking LED indicating PY working</a:t>
            </a:r>
          </a:p>
          <a:p>
            <a:r>
              <a:rPr lang="en-US" sz="1100" dirty="0"/>
              <a:t>LED#2: Zone01 Alert for Temperature</a:t>
            </a:r>
          </a:p>
          <a:p>
            <a:r>
              <a:rPr lang="en-US" sz="1100" dirty="0"/>
              <a:t>LED#3: Zone01 Alert for Lux</a:t>
            </a:r>
          </a:p>
          <a:p>
            <a:r>
              <a:rPr lang="en-US" sz="1100" dirty="0"/>
              <a:t>LED#4: Zone02 Alter for Temperature</a:t>
            </a:r>
          </a:p>
          <a:p>
            <a:r>
              <a:rPr lang="en-US" sz="1100" dirty="0"/>
              <a:t>LED#5: Zone02 Alert for Pot. Voltage</a:t>
            </a:r>
          </a:p>
        </p:txBody>
      </p:sp>
    </p:spTree>
    <p:extLst>
      <p:ext uri="{BB962C8B-B14F-4D97-AF65-F5344CB8AC3E}">
        <p14:creationId xmlns:p14="http://schemas.microsoft.com/office/powerpoint/2010/main" val="3911083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SENSOR SPECS</a:t>
            </a: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1066800" y="2013293"/>
            <a:ext cx="10058400" cy="80683"/>
          </a:xfrm>
          <a:prstGeom prst="rect">
            <a:avLst/>
          </a:prstGeom>
          <a:blipFill rotWithShape="1">
            <a:blip r:embed="rId3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5D62B9-2B88-4C0C-BD0B-73E566F83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83018"/>
              </p:ext>
            </p:extLst>
          </p:nvPr>
        </p:nvGraphicFramePr>
        <p:xfrm>
          <a:off x="580912" y="2183802"/>
          <a:ext cx="10779164" cy="4381042"/>
        </p:xfrm>
        <a:graphic>
          <a:graphicData uri="http://schemas.openxmlformats.org/drawingml/2006/table">
            <a:tbl>
              <a:tblPr>
                <a:tableStyleId>{DF1A41C3-CA22-4C37-ADB0-7AAE2AA6D6D7}</a:tableStyleId>
              </a:tblPr>
              <a:tblGrid>
                <a:gridCol w="2134924">
                  <a:extLst>
                    <a:ext uri="{9D8B030D-6E8A-4147-A177-3AD203B41FA5}">
                      <a16:colId xmlns:a16="http://schemas.microsoft.com/office/drawing/2014/main" val="3575014065"/>
                    </a:ext>
                  </a:extLst>
                </a:gridCol>
                <a:gridCol w="1411361">
                  <a:extLst>
                    <a:ext uri="{9D8B030D-6E8A-4147-A177-3AD203B41FA5}">
                      <a16:colId xmlns:a16="http://schemas.microsoft.com/office/drawing/2014/main" val="654493689"/>
                    </a:ext>
                  </a:extLst>
                </a:gridCol>
                <a:gridCol w="1906574">
                  <a:extLst>
                    <a:ext uri="{9D8B030D-6E8A-4147-A177-3AD203B41FA5}">
                      <a16:colId xmlns:a16="http://schemas.microsoft.com/office/drawing/2014/main" val="2952880328"/>
                    </a:ext>
                  </a:extLst>
                </a:gridCol>
                <a:gridCol w="1254543">
                  <a:extLst>
                    <a:ext uri="{9D8B030D-6E8A-4147-A177-3AD203B41FA5}">
                      <a16:colId xmlns:a16="http://schemas.microsoft.com/office/drawing/2014/main" val="2366361208"/>
                    </a:ext>
                  </a:extLst>
                </a:gridCol>
                <a:gridCol w="1375595">
                  <a:extLst>
                    <a:ext uri="{9D8B030D-6E8A-4147-A177-3AD203B41FA5}">
                      <a16:colId xmlns:a16="http://schemas.microsoft.com/office/drawing/2014/main" val="2578279624"/>
                    </a:ext>
                  </a:extLst>
                </a:gridCol>
                <a:gridCol w="902390">
                  <a:extLst>
                    <a:ext uri="{9D8B030D-6E8A-4147-A177-3AD203B41FA5}">
                      <a16:colId xmlns:a16="http://schemas.microsoft.com/office/drawing/2014/main" val="3116531392"/>
                    </a:ext>
                  </a:extLst>
                </a:gridCol>
                <a:gridCol w="1793777">
                  <a:extLst>
                    <a:ext uri="{9D8B030D-6E8A-4147-A177-3AD203B41FA5}">
                      <a16:colId xmlns:a16="http://schemas.microsoft.com/office/drawing/2014/main" val="403220518"/>
                    </a:ext>
                  </a:extLst>
                </a:gridCol>
              </a:tblGrid>
              <a:tr h="30194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Network of Sensors # 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Network Sensor #2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156926"/>
                  </a:ext>
                </a:extLst>
              </a:tr>
              <a:tr h="503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LPS22HB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TEMT6000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VEML6075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ST HTS221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DHT11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Potentiometer functioned as a test sensor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565354"/>
                  </a:ext>
                </a:extLst>
              </a:tr>
              <a:tr h="3387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Functionality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Atmospheric pressure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Ambient lux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UV A/B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Temperature and Humidity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Temperature and Humidity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Voltage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737722"/>
                  </a:ext>
                </a:extLst>
              </a:tr>
              <a:tr h="50323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Input Voltage (V)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251477"/>
                  </a:ext>
                </a:extLst>
              </a:tr>
              <a:tr h="193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Min Current on-time(</a:t>
                      </a:r>
                      <a:r>
                        <a:rPr lang="en-US" sz="1100" u="none" strike="noStrike" dirty="0" err="1">
                          <a:effectLst/>
                        </a:rPr>
                        <a:t>uA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957685"/>
                  </a:ext>
                </a:extLst>
              </a:tr>
              <a:tr h="193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Typical Current on-time (uA)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84259"/>
                  </a:ext>
                </a:extLst>
              </a:tr>
              <a:tr h="193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Current on-time(uA)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220960"/>
                  </a:ext>
                </a:extLst>
              </a:tr>
              <a:tr h="655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Data output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1. 24-bit pressure data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2. 16-bit temperature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1. 12-bit data lux from ESP32 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n-NO" sz="1100" u="none" strike="noStrike">
                          <a:effectLst/>
                        </a:rPr>
                        <a:t>1. 16-bit UVA data</a:t>
                      </a:r>
                      <a:br>
                        <a:rPr lang="nn-NO" sz="1100" u="none" strike="noStrike">
                          <a:effectLst/>
                        </a:rPr>
                      </a:br>
                      <a:r>
                        <a:rPr lang="nn-NO" sz="1100" u="none" strike="noStrike">
                          <a:effectLst/>
                        </a:rPr>
                        <a:t>2. 16-bit UVB data</a:t>
                      </a:r>
                      <a:endParaRPr lang="nn-NO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1. 16-bit temperature data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2. 16-bit humidity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8-bit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1. 12-bit data voltage from ESP32 ADC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229503"/>
                  </a:ext>
                </a:extLst>
              </a:tr>
              <a:tr h="193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Min Power consumption (mW)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0.0000099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0.00264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0.00165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57264"/>
                  </a:ext>
                </a:extLst>
              </a:tr>
              <a:tr h="193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Typical Power consumption (mW)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0.0396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1.584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0.00825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820296"/>
                  </a:ext>
                </a:extLst>
              </a:tr>
              <a:tr h="193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Max Power consumption (mW)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0.0396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2.475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1.584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4712"/>
                  </a:ext>
                </a:extLst>
              </a:tr>
              <a:tr h="193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Communication Protocol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I2C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Analog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I2C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I2C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Single wire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Analog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260515"/>
                  </a:ext>
                </a:extLst>
              </a:tr>
              <a:tr h="3387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Expected size of package per transmission (bit)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413695"/>
                  </a:ext>
                </a:extLst>
              </a:tr>
              <a:tr h="193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Datasheet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  <a:hlinkClick r:id="rId4"/>
                        </a:rPr>
                        <a:t>LPS22HB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  <a:hlinkClick r:id="rId5"/>
                        </a:rPr>
                        <a:t>TEMT6000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hlinkClick r:id="rId6"/>
                        </a:rPr>
                        <a:t>VEML6075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hlinkClick r:id="rId7"/>
                        </a:rPr>
                        <a:t>HTS221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hlinkClick r:id="rId8"/>
                        </a:rPr>
                        <a:t>DHT11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06" marR="7706" marT="770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802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000" dirty="0"/>
              <a:t>POWER BUDGET ON SENSOR NETWORK</a:t>
            </a:r>
            <a:endParaRPr sz="4000" dirty="0"/>
          </a:p>
        </p:txBody>
      </p:sp>
      <p:graphicFrame>
        <p:nvGraphicFramePr>
          <p:cNvPr id="373" name="Google Shape;373;p15"/>
          <p:cNvGraphicFramePr/>
          <p:nvPr>
            <p:extLst>
              <p:ext uri="{D42A27DB-BD31-4B8C-83A1-F6EECF244321}">
                <p14:modId xmlns:p14="http://schemas.microsoft.com/office/powerpoint/2010/main" val="483161863"/>
              </p:ext>
            </p:extLst>
          </p:nvPr>
        </p:nvGraphicFramePr>
        <p:xfrm>
          <a:off x="5965946" y="1773496"/>
          <a:ext cx="5879825" cy="1480185"/>
        </p:xfrm>
        <a:graphic>
          <a:graphicData uri="http://schemas.openxmlformats.org/drawingml/2006/table">
            <a:tbl>
              <a:tblPr>
                <a:noFill/>
                <a:tableStyleId>{DF1A41C3-CA22-4C37-ADB0-7AAE2AA6D6D7}</a:tableStyleId>
              </a:tblPr>
              <a:tblGrid>
                <a:gridCol w="424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325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/>
                        <a:t>Network of Sensor #1: ESP32 Power + All Sensors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175" marR="3175" marT="317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Typical Power Consumption per transmission (mW)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FF0000"/>
                          </a:solidFill>
                        </a:rPr>
                        <a:t>793.7952</a:t>
                      </a:r>
                      <a:endParaRPr sz="2000" b="1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Minimum Power during Hibernation (</a:t>
                      </a:r>
                      <a:r>
                        <a:rPr lang="en-US" sz="1200" u="none" strike="noStrike" cap="none" dirty="0" err="1"/>
                        <a:t>mW</a:t>
                      </a:r>
                      <a:r>
                        <a:rPr lang="en-US" sz="1200" u="none" strike="noStrike" cap="none" dirty="0"/>
                        <a:t>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</a:rPr>
                        <a:t>0.5049</a:t>
                      </a:r>
                      <a:endParaRPr sz="2400" b="1" i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Package size per transmission (bit)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116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/>
                        <a:t>Expected number of transmission per day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2880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4" name="Google Shape;374;p15"/>
          <p:cNvSpPr/>
          <p:nvPr/>
        </p:nvSpPr>
        <p:spPr>
          <a:xfrm>
            <a:off x="4765606" y="3354624"/>
            <a:ext cx="460744" cy="3508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2A8B6D-8E5D-409E-82C3-771585136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87446"/>
              </p:ext>
            </p:extLst>
          </p:nvPr>
        </p:nvGraphicFramePr>
        <p:xfrm>
          <a:off x="397355" y="1773496"/>
          <a:ext cx="4089400" cy="3110865"/>
        </p:xfrm>
        <a:graphic>
          <a:graphicData uri="http://schemas.openxmlformats.org/drawingml/2006/table">
            <a:tbl>
              <a:tblPr>
                <a:tableStyleId>{DF1A41C3-CA22-4C37-ADB0-7AAE2AA6D6D7}</a:tableStyleId>
              </a:tblPr>
              <a:tblGrid>
                <a:gridCol w="2461889">
                  <a:extLst>
                    <a:ext uri="{9D8B030D-6E8A-4147-A177-3AD203B41FA5}">
                      <a16:colId xmlns:a16="http://schemas.microsoft.com/office/drawing/2014/main" val="616125178"/>
                    </a:ext>
                  </a:extLst>
                </a:gridCol>
                <a:gridCol w="1627511">
                  <a:extLst>
                    <a:ext uri="{9D8B030D-6E8A-4147-A177-3AD203B41FA5}">
                      <a16:colId xmlns:a16="http://schemas.microsoft.com/office/drawing/2014/main" val="801459750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ESP32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661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Wifi</a:t>
                      </a:r>
                      <a:r>
                        <a:rPr lang="en-US" sz="1000" u="none" strike="noStrike" dirty="0">
                          <a:effectLst/>
                        </a:rPr>
                        <a:t> chip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ESP32­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165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Input Voltage (V)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891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Min active transmitting Current (mA)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8081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Typical active transmitting Current (mA)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1266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Max active transmitting Current (mA)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117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Modem sleep (mA)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3607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Light-sleep (mA)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202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Deep sleep (</a:t>
                      </a:r>
                      <a:r>
                        <a:rPr lang="en-US" sz="1000" u="none" strike="noStrike" dirty="0" err="1">
                          <a:effectLst/>
                        </a:rPr>
                        <a:t>uA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501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Hibernation (uA)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774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Min Transmission Power (</a:t>
                      </a:r>
                      <a:r>
                        <a:rPr lang="en-US" sz="1000" u="none" strike="noStrike" dirty="0" err="1">
                          <a:effectLst/>
                        </a:rPr>
                        <a:t>mW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0193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Typical Transmission Power (</a:t>
                      </a:r>
                      <a:r>
                        <a:rPr lang="en-US" sz="1000" u="none" strike="noStrike" dirty="0" err="1">
                          <a:effectLst/>
                        </a:rPr>
                        <a:t>mW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7854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Max Transmission Power (</a:t>
                      </a:r>
                      <a:r>
                        <a:rPr lang="en-US" sz="1000" u="none" strike="noStrike" dirty="0" err="1">
                          <a:effectLst/>
                        </a:rPr>
                        <a:t>mW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8812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Deep Sleep Power (mW)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0.495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590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Communication Protocol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Wifi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665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Datasheet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hlinkClick r:id="rId3"/>
                        </a:rPr>
                        <a:t>ESP32­WROOM­32D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994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267299-75F5-4C5F-A9BD-811A57C34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68192"/>
              </p:ext>
            </p:extLst>
          </p:nvPr>
        </p:nvGraphicFramePr>
        <p:xfrm>
          <a:off x="5965946" y="3555625"/>
          <a:ext cx="5879824" cy="1502713"/>
        </p:xfrm>
        <a:graphic>
          <a:graphicData uri="http://schemas.openxmlformats.org/drawingml/2006/table">
            <a:tbl>
              <a:tblPr>
                <a:tableStyleId>{DF1A41C3-CA22-4C37-ADB0-7AAE2AA6D6D7}</a:tableStyleId>
              </a:tblPr>
              <a:tblGrid>
                <a:gridCol w="4252252">
                  <a:extLst>
                    <a:ext uri="{9D8B030D-6E8A-4147-A177-3AD203B41FA5}">
                      <a16:colId xmlns:a16="http://schemas.microsoft.com/office/drawing/2014/main" val="3381762754"/>
                    </a:ext>
                  </a:extLst>
                </a:gridCol>
                <a:gridCol w="1627572">
                  <a:extLst>
                    <a:ext uri="{9D8B030D-6E8A-4147-A177-3AD203B41FA5}">
                      <a16:colId xmlns:a16="http://schemas.microsoft.com/office/drawing/2014/main" val="1658164831"/>
                    </a:ext>
                  </a:extLst>
                </a:gridCol>
              </a:tblGrid>
              <a:tr h="144549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/>
                        <a:t>Network of Sensor #2: ESP32 Power + All Sensors</a:t>
                      </a:r>
                      <a:endParaRPr lang="en-US" sz="18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07791"/>
                  </a:ext>
                </a:extLst>
              </a:tr>
              <a:tr h="15815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Typical Power Consumption per transmission (</a:t>
                      </a:r>
                      <a:r>
                        <a:rPr lang="en-US" sz="1200" u="none" strike="noStrike" dirty="0" err="1">
                          <a:effectLst/>
                        </a:rPr>
                        <a:t>mW</a:t>
                      </a:r>
                      <a:r>
                        <a:rPr lang="en-US" sz="1200" u="none" strike="noStrike" dirty="0"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FF0000"/>
                          </a:solidFill>
                        </a:rPr>
                        <a:t>793.50325</a:t>
                      </a:r>
                      <a:endParaRPr sz="2000" b="1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884838914"/>
                  </a:ext>
                </a:extLst>
              </a:tr>
              <a:tr h="15815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Minimum Power during Hibernation (</a:t>
                      </a:r>
                      <a:r>
                        <a:rPr lang="en-US" sz="1200" u="none" strike="noStrike" dirty="0" err="1">
                          <a:effectLst/>
                        </a:rPr>
                        <a:t>mW</a:t>
                      </a:r>
                      <a:r>
                        <a:rPr lang="en-US" sz="1200" u="none" strike="noStrike" dirty="0"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B050"/>
                          </a:solidFill>
                        </a:rPr>
                        <a:t>0.99825</a:t>
                      </a:r>
                      <a:endParaRPr sz="2400" b="1" i="0" u="none" strike="noStrike" cap="none" dirty="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671694070"/>
                  </a:ext>
                </a:extLst>
              </a:tr>
              <a:tr h="2237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Package size per transmission (bit)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397622"/>
                  </a:ext>
                </a:extLst>
              </a:tr>
              <a:tr h="3181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Expected number of transmission per day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6052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3FEBBBD-8FCF-472F-BAB8-559286ED8A81}"/>
              </a:ext>
            </a:extLst>
          </p:cNvPr>
          <p:cNvSpPr txBox="1"/>
          <p:nvPr/>
        </p:nvSpPr>
        <p:spPr>
          <a:xfrm>
            <a:off x="5869664" y="5058338"/>
            <a:ext cx="57497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Notice that power of network sensor is high though it transmits less sensor data, majority of power consumption goes through the Potentiometer (which is a voltage divider between 3.3V and GND)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SAVE POWER METHODS</a:t>
            </a:r>
            <a:endParaRPr/>
          </a:p>
        </p:txBody>
      </p:sp>
      <p:sp>
        <p:nvSpPr>
          <p:cNvPr id="366" name="Google Shape;366;p14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ckwell"/>
              <a:buAutoNum type="arabicPeriod"/>
            </a:pPr>
            <a:r>
              <a:rPr lang="en-US" dirty="0"/>
              <a:t>Publish data every 30 seconds from ESP32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Rockwell"/>
              <a:buAutoNum type="arabicPeriod"/>
            </a:pPr>
            <a:r>
              <a:rPr lang="en-US" dirty="0"/>
              <a:t>Disconnect WIFI and MQTT clients every 30 seconds, and only re-establish WIFI and MQTT connection  before publishing data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Rockwell"/>
              <a:buAutoNum type="arabicPeriod"/>
            </a:pPr>
            <a:r>
              <a:rPr lang="en-US" dirty="0"/>
              <a:t>EPS32 + Sensor Network stays in the Deep Sleep Mode, and only wake up every 30 seconds to capture and send data, then go back to the Deep Sleep mode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Rockwell"/>
              <a:buAutoNum type="arabicPeriod"/>
            </a:pPr>
            <a:r>
              <a:rPr lang="en-US" dirty="0"/>
              <a:t>Future action: reduce size of package (size of raw data) to speed up the transmission and reduce power for future scale up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FB01-FD9D-4823-8662-21904267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193" y="2449619"/>
            <a:ext cx="7568313" cy="1609344"/>
          </a:xfrm>
        </p:spPr>
        <p:txBody>
          <a:bodyPr/>
          <a:lstStyle/>
          <a:p>
            <a:r>
              <a:rPr lang="en-US" dirty="0"/>
              <a:t>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879691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"/>
          <p:cNvSpPr txBox="1">
            <a:spLocks noGrp="1"/>
          </p:cNvSpPr>
          <p:nvPr>
            <p:ph type="title"/>
          </p:nvPr>
        </p:nvSpPr>
        <p:spPr>
          <a:xfrm>
            <a:off x="847419" y="125809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dirty="0"/>
              <a:t>DATA FLOW</a:t>
            </a:r>
            <a:endParaRPr dirty="0"/>
          </a:p>
        </p:txBody>
      </p:sp>
      <p:sp>
        <p:nvSpPr>
          <p:cNvPr id="294" name="Google Shape;294;p10"/>
          <p:cNvSpPr/>
          <p:nvPr/>
        </p:nvSpPr>
        <p:spPr>
          <a:xfrm>
            <a:off x="120241" y="1913787"/>
            <a:ext cx="1308682" cy="68157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Collect Sensor Data</a:t>
            </a:r>
            <a:endParaRPr/>
          </a:p>
        </p:txBody>
      </p:sp>
      <p:sp>
        <p:nvSpPr>
          <p:cNvPr id="295" name="Google Shape;295;p10"/>
          <p:cNvSpPr/>
          <p:nvPr/>
        </p:nvSpPr>
        <p:spPr>
          <a:xfrm>
            <a:off x="1693124" y="2687272"/>
            <a:ext cx="1308682" cy="68157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Send Sensor Data to PI</a:t>
            </a:r>
            <a:endParaRPr/>
          </a:p>
        </p:txBody>
      </p:sp>
      <p:sp>
        <p:nvSpPr>
          <p:cNvPr id="296" name="Google Shape;296;p10"/>
          <p:cNvSpPr/>
          <p:nvPr/>
        </p:nvSpPr>
        <p:spPr>
          <a:xfrm>
            <a:off x="3677182" y="3639761"/>
            <a:ext cx="1308682" cy="68157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Subscribe Data to all topics</a:t>
            </a:r>
            <a:endParaRPr/>
          </a:p>
        </p:txBody>
      </p:sp>
      <p:sp>
        <p:nvSpPr>
          <p:cNvPr id="297" name="Google Shape;297;p10"/>
          <p:cNvSpPr/>
          <p:nvPr/>
        </p:nvSpPr>
        <p:spPr>
          <a:xfrm>
            <a:off x="5268297" y="4052979"/>
            <a:ext cx="1308682" cy="68157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Save Subscribed Data to Influx DB</a:t>
            </a:r>
            <a:endParaRPr/>
          </a:p>
        </p:txBody>
      </p:sp>
      <p:sp>
        <p:nvSpPr>
          <p:cNvPr id="298" name="Google Shape;298;p10"/>
          <p:cNvSpPr/>
          <p:nvPr/>
        </p:nvSpPr>
        <p:spPr>
          <a:xfrm>
            <a:off x="6859412" y="4481961"/>
            <a:ext cx="1308682" cy="68157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Monitor Data using Grafana GUI</a:t>
            </a:r>
            <a:endParaRPr/>
          </a:p>
        </p:txBody>
      </p:sp>
      <p:sp>
        <p:nvSpPr>
          <p:cNvPr id="299" name="Google Shape;299;p10"/>
          <p:cNvSpPr/>
          <p:nvPr/>
        </p:nvSpPr>
        <p:spPr>
          <a:xfrm>
            <a:off x="8919269" y="3753988"/>
            <a:ext cx="1308682" cy="68157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Display to Dashboard</a:t>
            </a:r>
            <a:endParaRPr dirty="0"/>
          </a:p>
        </p:txBody>
      </p:sp>
      <p:sp>
        <p:nvSpPr>
          <p:cNvPr id="300" name="Google Shape;300;p10"/>
          <p:cNvSpPr/>
          <p:nvPr/>
        </p:nvSpPr>
        <p:spPr>
          <a:xfrm>
            <a:off x="8914518" y="5389131"/>
            <a:ext cx="1345007" cy="68157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Alert Notifications to Email</a:t>
            </a:r>
            <a:endParaRPr dirty="0"/>
          </a:p>
        </p:txBody>
      </p:sp>
      <p:cxnSp>
        <p:nvCxnSpPr>
          <p:cNvPr id="301" name="Google Shape;301;p10"/>
          <p:cNvCxnSpPr>
            <a:stCxn id="294" idx="4"/>
            <a:endCxn id="295" idx="2"/>
          </p:cNvCxnSpPr>
          <p:nvPr/>
        </p:nvCxnSpPr>
        <p:spPr>
          <a:xfrm rot="-5400000" flipH="1">
            <a:off x="1017582" y="2352360"/>
            <a:ext cx="432600" cy="9186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2" name="Google Shape;302;p10"/>
          <p:cNvCxnSpPr>
            <a:stCxn id="295" idx="4"/>
            <a:endCxn id="296" idx="2"/>
          </p:cNvCxnSpPr>
          <p:nvPr/>
        </p:nvCxnSpPr>
        <p:spPr>
          <a:xfrm rot="-5400000" flipH="1">
            <a:off x="2706415" y="3009895"/>
            <a:ext cx="611700" cy="13296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303" name="Google Shape;303;p10"/>
          <p:cNvCxnSpPr>
            <a:stCxn id="296" idx="4"/>
            <a:endCxn id="297" idx="2"/>
          </p:cNvCxnSpPr>
          <p:nvPr/>
        </p:nvCxnSpPr>
        <p:spPr>
          <a:xfrm rot="-5400000" flipH="1">
            <a:off x="4763823" y="3889034"/>
            <a:ext cx="72300" cy="9369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4" name="Google Shape;304;p10"/>
          <p:cNvCxnSpPr>
            <a:stCxn id="297" idx="4"/>
            <a:endCxn id="298" idx="2"/>
          </p:cNvCxnSpPr>
          <p:nvPr/>
        </p:nvCxnSpPr>
        <p:spPr>
          <a:xfrm rot="-5400000" flipH="1">
            <a:off x="6346988" y="4310202"/>
            <a:ext cx="88200" cy="9369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5" name="Google Shape;305;p10"/>
          <p:cNvCxnSpPr>
            <a:cxnSpLocks/>
            <a:stCxn id="298" idx="0"/>
            <a:endCxn id="299" idx="2"/>
          </p:cNvCxnSpPr>
          <p:nvPr/>
        </p:nvCxnSpPr>
        <p:spPr>
          <a:xfrm rot="5400000" flipH="1" flipV="1">
            <a:off x="8022918" y="3585610"/>
            <a:ext cx="387186" cy="1405516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306" name="Google Shape;306;p10"/>
          <p:cNvCxnSpPr>
            <a:cxnSpLocks/>
            <a:stCxn id="298" idx="4"/>
            <a:endCxn id="300" idx="2"/>
          </p:cNvCxnSpPr>
          <p:nvPr/>
        </p:nvCxnSpPr>
        <p:spPr>
          <a:xfrm rot="16200000" flipH="1">
            <a:off x="7930943" y="4746343"/>
            <a:ext cx="566384" cy="1400765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307" name="Google Shape;307;p10"/>
          <p:cNvSpPr txBox="1"/>
          <p:nvPr/>
        </p:nvSpPr>
        <p:spPr>
          <a:xfrm>
            <a:off x="2458901" y="3744405"/>
            <a:ext cx="5469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MQTT</a:t>
            </a:r>
            <a:endParaRPr/>
          </a:p>
        </p:txBody>
      </p:sp>
      <p:cxnSp>
        <p:nvCxnSpPr>
          <p:cNvPr id="308" name="Google Shape;308;p10"/>
          <p:cNvCxnSpPr/>
          <p:nvPr/>
        </p:nvCxnSpPr>
        <p:spPr>
          <a:xfrm flipH="1">
            <a:off x="3266007" y="1849697"/>
            <a:ext cx="11477" cy="4548238"/>
          </a:xfrm>
          <a:prstGeom prst="straightConnector1">
            <a:avLst/>
          </a:prstGeom>
          <a:noFill/>
          <a:ln w="9525" cap="flat" cmpd="sng">
            <a:solidFill>
              <a:srgbClr val="453D2B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309" name="Google Shape;309;p10"/>
          <p:cNvSpPr txBox="1"/>
          <p:nvPr/>
        </p:nvSpPr>
        <p:spPr>
          <a:xfrm>
            <a:off x="949640" y="5886038"/>
            <a:ext cx="8338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ESP32</a:t>
            </a:r>
            <a:endParaRPr/>
          </a:p>
        </p:txBody>
      </p:sp>
      <p:sp>
        <p:nvSpPr>
          <p:cNvPr id="310" name="Google Shape;310;p10"/>
          <p:cNvSpPr txBox="1"/>
          <p:nvPr/>
        </p:nvSpPr>
        <p:spPr>
          <a:xfrm>
            <a:off x="3338717" y="5906030"/>
            <a:ext cx="389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PI</a:t>
            </a:r>
            <a:endParaRPr/>
          </a:p>
        </p:txBody>
      </p:sp>
      <p:cxnSp>
        <p:nvCxnSpPr>
          <p:cNvPr id="311" name="Google Shape;311;p10"/>
          <p:cNvCxnSpPr/>
          <p:nvPr/>
        </p:nvCxnSpPr>
        <p:spPr>
          <a:xfrm>
            <a:off x="354575" y="6339061"/>
            <a:ext cx="2833242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2" name="Google Shape;312;p10"/>
          <p:cNvCxnSpPr>
            <a:cxnSpLocks/>
          </p:cNvCxnSpPr>
          <p:nvPr/>
        </p:nvCxnSpPr>
        <p:spPr>
          <a:xfrm>
            <a:off x="3381863" y="6343902"/>
            <a:ext cx="5238354" cy="171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3" name="Google Shape;313;p10"/>
          <p:cNvSpPr txBox="1"/>
          <p:nvPr/>
        </p:nvSpPr>
        <p:spPr>
          <a:xfrm>
            <a:off x="2314348" y="3962255"/>
            <a:ext cx="72808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Every 30s</a:t>
            </a:r>
            <a:endParaRPr/>
          </a:p>
        </p:txBody>
      </p:sp>
      <p:sp>
        <p:nvSpPr>
          <p:cNvPr id="315" name="Google Shape;315;p10"/>
          <p:cNvSpPr/>
          <p:nvPr/>
        </p:nvSpPr>
        <p:spPr>
          <a:xfrm>
            <a:off x="5332031" y="2303611"/>
            <a:ext cx="1308682" cy="68157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Process Data in PI</a:t>
            </a:r>
            <a:endParaRPr/>
          </a:p>
        </p:txBody>
      </p:sp>
      <p:sp>
        <p:nvSpPr>
          <p:cNvPr id="316" name="Google Shape;316;p10"/>
          <p:cNvSpPr/>
          <p:nvPr/>
        </p:nvSpPr>
        <p:spPr>
          <a:xfrm>
            <a:off x="8834018" y="1745150"/>
            <a:ext cx="2551343" cy="68157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Send alerts to Actuator/Indicator (LEDs)</a:t>
            </a:r>
            <a:endParaRPr dirty="0"/>
          </a:p>
        </p:txBody>
      </p:sp>
      <p:cxnSp>
        <p:nvCxnSpPr>
          <p:cNvPr id="317" name="Google Shape;317;p10"/>
          <p:cNvCxnSpPr>
            <a:stCxn id="296" idx="0"/>
            <a:endCxn id="315" idx="2"/>
          </p:cNvCxnSpPr>
          <p:nvPr/>
        </p:nvCxnSpPr>
        <p:spPr>
          <a:xfrm rot="-5400000">
            <a:off x="4334073" y="2641811"/>
            <a:ext cx="995400" cy="10005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p10"/>
          <p:cNvSpPr txBox="1"/>
          <p:nvPr/>
        </p:nvSpPr>
        <p:spPr>
          <a:xfrm>
            <a:off x="6576979" y="1839716"/>
            <a:ext cx="5469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Wires</a:t>
            </a:r>
            <a:endParaRPr dirty="0"/>
          </a:p>
        </p:txBody>
      </p:sp>
      <p:sp>
        <p:nvSpPr>
          <p:cNvPr id="320" name="Google Shape;320;p10"/>
          <p:cNvSpPr txBox="1"/>
          <p:nvPr/>
        </p:nvSpPr>
        <p:spPr>
          <a:xfrm>
            <a:off x="6495370" y="2036409"/>
            <a:ext cx="72808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Every 30s</a:t>
            </a:r>
            <a:endParaRPr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955A906-3FDA-4701-93D1-6F8B4C41870E}"/>
              </a:ext>
            </a:extLst>
          </p:cNvPr>
          <p:cNvCxnSpPr>
            <a:stCxn id="315" idx="0"/>
            <a:endCxn id="316" idx="2"/>
          </p:cNvCxnSpPr>
          <p:nvPr/>
        </p:nvCxnSpPr>
        <p:spPr>
          <a:xfrm rot="5400000" flipH="1" flipV="1">
            <a:off x="7301358" y="770951"/>
            <a:ext cx="217674" cy="28476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316;p10">
            <a:extLst>
              <a:ext uri="{FF2B5EF4-FFF2-40B4-BE49-F238E27FC236}">
                <a16:creationId xmlns:a16="http://schemas.microsoft.com/office/drawing/2014/main" id="{14D60FF2-FFAA-4D7E-9150-3EA4BC096112}"/>
              </a:ext>
            </a:extLst>
          </p:cNvPr>
          <p:cNvSpPr/>
          <p:nvPr/>
        </p:nvSpPr>
        <p:spPr>
          <a:xfrm>
            <a:off x="8919269" y="2854741"/>
            <a:ext cx="2551343" cy="681573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Send alerts to Phone</a:t>
            </a:r>
            <a:endParaRPr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35FBE3D-535E-486D-9B09-ACE5117DA3A2}"/>
              </a:ext>
            </a:extLst>
          </p:cNvPr>
          <p:cNvCxnSpPr>
            <a:stCxn id="315" idx="4"/>
            <a:endCxn id="36" idx="2"/>
          </p:cNvCxnSpPr>
          <p:nvPr/>
        </p:nvCxnSpPr>
        <p:spPr>
          <a:xfrm rot="16200000" flipH="1">
            <a:off x="7347648" y="1623907"/>
            <a:ext cx="210344" cy="2932897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319;p10">
            <a:extLst>
              <a:ext uri="{FF2B5EF4-FFF2-40B4-BE49-F238E27FC236}">
                <a16:creationId xmlns:a16="http://schemas.microsoft.com/office/drawing/2014/main" id="{59D8E733-C922-4C48-9EA6-3AA5DEE83423}"/>
              </a:ext>
            </a:extLst>
          </p:cNvPr>
          <p:cNvSpPr txBox="1"/>
          <p:nvPr/>
        </p:nvSpPr>
        <p:spPr>
          <a:xfrm>
            <a:off x="6539819" y="2842918"/>
            <a:ext cx="9247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IFTTT &amp; Webhooks</a:t>
            </a:r>
            <a:endParaRPr dirty="0"/>
          </a:p>
        </p:txBody>
      </p:sp>
      <p:cxnSp>
        <p:nvCxnSpPr>
          <p:cNvPr id="46" name="Google Shape;308;p10">
            <a:extLst>
              <a:ext uri="{FF2B5EF4-FFF2-40B4-BE49-F238E27FC236}">
                <a16:creationId xmlns:a16="http://schemas.microsoft.com/office/drawing/2014/main" id="{896AB4EC-4D40-46F3-8458-0FA6F01A1BFD}"/>
              </a:ext>
            </a:extLst>
          </p:cNvPr>
          <p:cNvCxnSpPr/>
          <p:nvPr/>
        </p:nvCxnSpPr>
        <p:spPr>
          <a:xfrm flipH="1">
            <a:off x="8648618" y="1727124"/>
            <a:ext cx="11477" cy="4548238"/>
          </a:xfrm>
          <a:prstGeom prst="straightConnector1">
            <a:avLst/>
          </a:prstGeom>
          <a:noFill/>
          <a:ln w="9525" cap="flat" cmpd="sng">
            <a:solidFill>
              <a:srgbClr val="453D2B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DCE8E99-C844-4395-8718-6BF48D15FB09}"/>
              </a:ext>
            </a:extLst>
          </p:cNvPr>
          <p:cNvSpPr txBox="1"/>
          <p:nvPr/>
        </p:nvSpPr>
        <p:spPr>
          <a:xfrm>
            <a:off x="1411069" y="1462428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FFFF00"/>
                </a:highlight>
              </a:rPr>
              <a:t>Client Layer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11420E-F8D0-4689-AF70-DE03C7C996C2}"/>
              </a:ext>
            </a:extLst>
          </p:cNvPr>
          <p:cNvSpPr txBox="1"/>
          <p:nvPr/>
        </p:nvSpPr>
        <p:spPr>
          <a:xfrm>
            <a:off x="5236692" y="1425077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00FF00"/>
                </a:highlight>
              </a:rPr>
              <a:t>Control Layer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08F896-EC38-4E34-9129-D7CD649CE8AC}"/>
              </a:ext>
            </a:extLst>
          </p:cNvPr>
          <p:cNvSpPr txBox="1"/>
          <p:nvPr/>
        </p:nvSpPr>
        <p:spPr>
          <a:xfrm>
            <a:off x="9631409" y="1390973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00FFFF"/>
                </a:highlight>
              </a:rPr>
              <a:t>Feedback Layer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710B60-130C-4A58-A8B7-57A8C5C7FCEF}"/>
              </a:ext>
            </a:extLst>
          </p:cNvPr>
          <p:cNvCxnSpPr/>
          <p:nvPr/>
        </p:nvCxnSpPr>
        <p:spPr>
          <a:xfrm>
            <a:off x="9348186" y="6474488"/>
            <a:ext cx="761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7349672-8046-43C7-8ED7-D683812E33D7}"/>
              </a:ext>
            </a:extLst>
          </p:cNvPr>
          <p:cNvCxnSpPr/>
          <p:nvPr/>
        </p:nvCxnSpPr>
        <p:spPr>
          <a:xfrm>
            <a:off x="9348185" y="6635765"/>
            <a:ext cx="76150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466964-F5C6-4540-92E2-9F2404DC9E4C}"/>
              </a:ext>
            </a:extLst>
          </p:cNvPr>
          <p:cNvSpPr txBox="1"/>
          <p:nvPr/>
        </p:nvSpPr>
        <p:spPr>
          <a:xfrm>
            <a:off x="9122426" y="6255370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Wire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5F9DF4-B3E6-45C6-A030-48DA657852CD}"/>
              </a:ext>
            </a:extLst>
          </p:cNvPr>
          <p:cNvSpPr txBox="1"/>
          <p:nvPr/>
        </p:nvSpPr>
        <p:spPr>
          <a:xfrm>
            <a:off x="9156599" y="6570841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Wireless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GOAL: To Develop an IoT Eco System</a:t>
            </a:r>
            <a:endParaRPr sz="4400" dirty="0"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b="1" dirty="0"/>
              <a:t>Features:</a:t>
            </a:r>
            <a:endParaRPr b="1" dirty="0"/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Rockwell"/>
              <a:buAutoNum type="arabicPeriod"/>
            </a:pPr>
            <a:r>
              <a:rPr lang="en-US" dirty="0"/>
              <a:t>Connect multiple networks of sensors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Rockwell"/>
              <a:buAutoNum type="arabicPeriod"/>
            </a:pPr>
            <a:r>
              <a:rPr lang="en-US" dirty="0"/>
              <a:t>Monitor sensor data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Rockwell"/>
              <a:buAutoNum type="arabicPeriod"/>
            </a:pPr>
            <a:r>
              <a:rPr lang="en-US" dirty="0"/>
              <a:t>Notification/Alert/Feedback actions via actuators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en-US" b="1" dirty="0"/>
              <a:t>Key Characteristics:</a:t>
            </a:r>
            <a:endParaRPr b="1" dirty="0"/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US" dirty="0"/>
              <a:t>Easy to use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US" dirty="0"/>
              <a:t>High data rate</a:t>
            </a:r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US" dirty="0"/>
              <a:t>Reliable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US" dirty="0"/>
              <a:t>Low cost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US" dirty="0"/>
              <a:t>Scalable</a:t>
            </a:r>
            <a:endParaRPr dirty="0"/>
          </a:p>
          <a:p>
            <a:pPr marL="18288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"/>
          <p:cNvSpPr txBox="1">
            <a:spLocks noGrp="1"/>
          </p:cNvSpPr>
          <p:nvPr>
            <p:ph type="title"/>
          </p:nvPr>
        </p:nvSpPr>
        <p:spPr>
          <a:xfrm>
            <a:off x="1066799" y="4511898"/>
            <a:ext cx="2075895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326" name="Google Shape;326;p11"/>
          <p:cNvSpPr txBox="1"/>
          <p:nvPr/>
        </p:nvSpPr>
        <p:spPr>
          <a:xfrm>
            <a:off x="3142694" y="4513939"/>
            <a:ext cx="8637974" cy="160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Char char="▪"/>
            </a:pPr>
            <a:r>
              <a:rPr lang="en-US" sz="14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Total raw data per transmission: </a:t>
            </a:r>
            <a:r>
              <a:rPr lang="en-US" sz="14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116 bits </a:t>
            </a:r>
            <a:r>
              <a:rPr lang="en-US" sz="14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(network#1) and </a:t>
            </a:r>
            <a:r>
              <a:rPr lang="en-US" sz="14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28 bits </a:t>
            </a:r>
            <a:r>
              <a:rPr lang="en-US" sz="14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(network#2)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Char char="▪"/>
            </a:pPr>
            <a:r>
              <a:rPr lang="en-US" sz="14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Total number of transmission per day: </a:t>
            </a:r>
            <a:r>
              <a:rPr lang="en-US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2880</a:t>
            </a:r>
            <a:r>
              <a:rPr lang="en-US" sz="14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times </a:t>
            </a:r>
            <a:r>
              <a:rPr lang="en-US" sz="14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(once every 30 seconds))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Char char="▪"/>
            </a:pPr>
            <a:r>
              <a:rPr lang="en-US" sz="14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Total number of raw data transmitted per day: </a:t>
            </a:r>
            <a:r>
              <a:rPr lang="en-US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334</a:t>
            </a:r>
            <a:r>
              <a:rPr lang="en-US" sz="14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,080 bits </a:t>
            </a:r>
            <a:r>
              <a:rPr lang="en-US" sz="14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(network #1) and </a:t>
            </a:r>
            <a:r>
              <a:rPr lang="en-US" sz="14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80,640 bits </a:t>
            </a:r>
            <a:r>
              <a:rPr lang="en-US" sz="14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(network#2) </a:t>
            </a:r>
            <a:endParaRPr dirty="0"/>
          </a:p>
        </p:txBody>
      </p:sp>
      <p:sp>
        <p:nvSpPr>
          <p:cNvPr id="327" name="Google Shape;327;p11"/>
          <p:cNvSpPr/>
          <p:nvPr/>
        </p:nvSpPr>
        <p:spPr>
          <a:xfrm>
            <a:off x="1066800" y="4431215"/>
            <a:ext cx="10058400" cy="80683"/>
          </a:xfrm>
          <a:prstGeom prst="rect">
            <a:avLst/>
          </a:prstGeom>
          <a:blipFill rotWithShape="1">
            <a:blip r:embed="rId3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5D806A-703F-451B-A0AA-80BA2AA3D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7006"/>
              </p:ext>
            </p:extLst>
          </p:nvPr>
        </p:nvGraphicFramePr>
        <p:xfrm>
          <a:off x="1066798" y="371398"/>
          <a:ext cx="10074444" cy="1749697"/>
        </p:xfrm>
        <a:graphic>
          <a:graphicData uri="http://schemas.openxmlformats.org/drawingml/2006/table">
            <a:tbl>
              <a:tblPr firstRow="1" firstCol="1" bandRow="1">
                <a:tableStyleId>{DF1A41C3-CA22-4C37-ADB0-7AAE2AA6D6D7}</a:tableStyleId>
              </a:tblPr>
              <a:tblGrid>
                <a:gridCol w="1473245">
                  <a:extLst>
                    <a:ext uri="{9D8B030D-6E8A-4147-A177-3AD203B41FA5}">
                      <a16:colId xmlns:a16="http://schemas.microsoft.com/office/drawing/2014/main" val="3364208047"/>
                    </a:ext>
                  </a:extLst>
                </a:gridCol>
                <a:gridCol w="1248813">
                  <a:extLst>
                    <a:ext uri="{9D8B030D-6E8A-4147-A177-3AD203B41FA5}">
                      <a16:colId xmlns:a16="http://schemas.microsoft.com/office/drawing/2014/main" val="3260204962"/>
                    </a:ext>
                  </a:extLst>
                </a:gridCol>
                <a:gridCol w="1716917">
                  <a:extLst>
                    <a:ext uri="{9D8B030D-6E8A-4147-A177-3AD203B41FA5}">
                      <a16:colId xmlns:a16="http://schemas.microsoft.com/office/drawing/2014/main" val="649251542"/>
                    </a:ext>
                  </a:extLst>
                </a:gridCol>
                <a:gridCol w="1301716">
                  <a:extLst>
                    <a:ext uri="{9D8B030D-6E8A-4147-A177-3AD203B41FA5}">
                      <a16:colId xmlns:a16="http://schemas.microsoft.com/office/drawing/2014/main" val="511860384"/>
                    </a:ext>
                  </a:extLst>
                </a:gridCol>
                <a:gridCol w="1199114">
                  <a:extLst>
                    <a:ext uri="{9D8B030D-6E8A-4147-A177-3AD203B41FA5}">
                      <a16:colId xmlns:a16="http://schemas.microsoft.com/office/drawing/2014/main" val="2876467990"/>
                    </a:ext>
                  </a:extLst>
                </a:gridCol>
                <a:gridCol w="987508">
                  <a:extLst>
                    <a:ext uri="{9D8B030D-6E8A-4147-A177-3AD203B41FA5}">
                      <a16:colId xmlns:a16="http://schemas.microsoft.com/office/drawing/2014/main" val="1034338856"/>
                    </a:ext>
                  </a:extLst>
                </a:gridCol>
                <a:gridCol w="2147131">
                  <a:extLst>
                    <a:ext uri="{9D8B030D-6E8A-4147-A177-3AD203B41FA5}">
                      <a16:colId xmlns:a16="http://schemas.microsoft.com/office/drawing/2014/main" val="2138427387"/>
                    </a:ext>
                  </a:extLst>
                </a:gridCol>
              </a:tblGrid>
              <a:tr h="291131">
                <a:tc gridSpan="7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Network of Sensor #1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78459"/>
                  </a:ext>
                </a:extLst>
              </a:tr>
              <a:tr h="39302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MQTT Package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#1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#2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#3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#4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#5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#6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24377883"/>
                  </a:ext>
                </a:extLst>
              </a:tr>
              <a:tr h="50656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Type/topic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Pressure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Temperature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Humidity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Lux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UVA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UVB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99834129"/>
                  </a:ext>
                </a:extLst>
              </a:tr>
              <a:tr h="55897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Raw Data (bit)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24-bit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16-bit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16-bit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12-bit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16-bit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16-bit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5875811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4F2472-86C3-4E82-916B-D50B070E0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916345"/>
              </p:ext>
            </p:extLst>
          </p:nvPr>
        </p:nvGraphicFramePr>
        <p:xfrm>
          <a:off x="1066798" y="2316093"/>
          <a:ext cx="5791202" cy="1609343"/>
        </p:xfrm>
        <a:graphic>
          <a:graphicData uri="http://schemas.openxmlformats.org/drawingml/2006/table">
            <a:tbl>
              <a:tblPr firstRow="1" firstCol="1" bandRow="1">
                <a:tableStyleId>{DF1A41C3-CA22-4C37-ADB0-7AAE2AA6D6D7}</a:tableStyleId>
              </a:tblPr>
              <a:tblGrid>
                <a:gridCol w="1309576">
                  <a:extLst>
                    <a:ext uri="{9D8B030D-6E8A-4147-A177-3AD203B41FA5}">
                      <a16:colId xmlns:a16="http://schemas.microsoft.com/office/drawing/2014/main" val="3533561387"/>
                    </a:ext>
                  </a:extLst>
                </a:gridCol>
                <a:gridCol w="1526175">
                  <a:extLst>
                    <a:ext uri="{9D8B030D-6E8A-4147-A177-3AD203B41FA5}">
                      <a16:colId xmlns:a16="http://schemas.microsoft.com/office/drawing/2014/main" val="1802205145"/>
                    </a:ext>
                  </a:extLst>
                </a:gridCol>
                <a:gridCol w="1004625">
                  <a:extLst>
                    <a:ext uri="{9D8B030D-6E8A-4147-A177-3AD203B41FA5}">
                      <a16:colId xmlns:a16="http://schemas.microsoft.com/office/drawing/2014/main" val="3129886334"/>
                    </a:ext>
                  </a:extLst>
                </a:gridCol>
                <a:gridCol w="1950826">
                  <a:extLst>
                    <a:ext uri="{9D8B030D-6E8A-4147-A177-3AD203B41FA5}">
                      <a16:colId xmlns:a16="http://schemas.microsoft.com/office/drawing/2014/main" val="175673706"/>
                    </a:ext>
                  </a:extLst>
                </a:gridCol>
              </a:tblGrid>
              <a:tr h="302134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Network of Sensor #2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360306"/>
                  </a:ext>
                </a:extLst>
              </a:tr>
              <a:tr h="3917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MQTT Package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#1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#2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#3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51812906"/>
                  </a:ext>
                </a:extLst>
              </a:tr>
              <a:tr h="52873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Type/topic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Temperature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Humidity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Voltage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57860954"/>
                  </a:ext>
                </a:extLst>
              </a:tr>
              <a:tr h="38673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Raw data (bit)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8-bit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8-bit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12-bit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392580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CFD5-E10C-4361-9650-67BA13D8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Tools/Service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16B8C-699C-4FCF-8022-C2320012B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588645" indent="-457200">
              <a:buFont typeface="+mj-lt"/>
              <a:buAutoNum type="arabicPeriod"/>
            </a:pPr>
            <a:r>
              <a:rPr lang="en-US" b="1" dirty="0"/>
              <a:t>Visual Studio with </a:t>
            </a:r>
            <a:r>
              <a:rPr lang="en-US" b="1" dirty="0" err="1"/>
              <a:t>PlatformIO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To program/debug ESP32 modules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Develop in C</a:t>
            </a:r>
          </a:p>
          <a:p>
            <a:pPr marL="588645" indent="-457200">
              <a:buFont typeface="+mj-lt"/>
              <a:buAutoNum type="arabicPeriod"/>
            </a:pPr>
            <a:r>
              <a:rPr lang="en-US" b="1" dirty="0"/>
              <a:t>Python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Develop in Python scripts for Pi data collection and data analytic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Debugging in </a:t>
            </a:r>
            <a:r>
              <a:rPr lang="en-US" dirty="0" err="1"/>
              <a:t>Py</a:t>
            </a:r>
            <a:endParaRPr lang="en-US" b="1" dirty="0"/>
          </a:p>
          <a:p>
            <a:pPr marL="588645" indent="-457200">
              <a:buFont typeface="+mj-lt"/>
              <a:buAutoNum type="arabicPeriod"/>
            </a:pPr>
            <a:r>
              <a:rPr lang="en-US" b="1" dirty="0"/>
              <a:t>IFTTT Service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Wireless Notification</a:t>
            </a:r>
          </a:p>
          <a:p>
            <a:pPr marL="588645" indent="-457200">
              <a:buFont typeface="+mj-lt"/>
              <a:buAutoNum type="arabicPeriod"/>
            </a:pPr>
            <a:r>
              <a:rPr lang="en-US" b="1" dirty="0"/>
              <a:t>Webhook Service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Wireless Notification</a:t>
            </a:r>
          </a:p>
          <a:p>
            <a:pPr marL="588645" indent="-457200">
              <a:buFont typeface="+mj-lt"/>
              <a:buAutoNum type="arabicPeriod"/>
            </a:pPr>
            <a:r>
              <a:rPr lang="en-US" b="1" dirty="0"/>
              <a:t>MQTT Service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Collection</a:t>
            </a:r>
            <a:endParaRPr lang="en-US" b="1" dirty="0"/>
          </a:p>
          <a:p>
            <a:pPr marL="588645" indent="-457200">
              <a:buFont typeface="+mj-lt"/>
              <a:buAutoNum type="arabicPeriod"/>
            </a:pPr>
            <a:r>
              <a:rPr lang="en-US" b="1" dirty="0"/>
              <a:t>Grafana Service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Dashboard and wireless notification</a:t>
            </a:r>
          </a:p>
          <a:p>
            <a:pPr marL="588645" indent="-457200">
              <a:buFont typeface="+mj-lt"/>
              <a:buAutoNum type="arabicPeriod"/>
            </a:pPr>
            <a:r>
              <a:rPr lang="en-US" b="1" dirty="0" err="1"/>
              <a:t>InfluxDB</a:t>
            </a:r>
            <a:r>
              <a:rPr lang="en-US" b="1" dirty="0"/>
              <a:t> Service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Collection</a:t>
            </a:r>
          </a:p>
          <a:p>
            <a:pPr marL="588645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marL="131445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marL="1045845" lvl="1" indent="-457200">
              <a:buFont typeface="+mj-lt"/>
              <a:buAutoNum type="arabicPeriod"/>
            </a:pPr>
            <a:endParaRPr lang="en-US" dirty="0"/>
          </a:p>
          <a:p>
            <a:pPr marL="588645" indent="-457200">
              <a:buFont typeface="+mj-lt"/>
              <a:buAutoNum type="arabicPeriod"/>
            </a:pPr>
            <a:endParaRPr lang="en-US" dirty="0"/>
          </a:p>
          <a:p>
            <a:pPr marL="588645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72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MQTT VS HTTP</a:t>
            </a:r>
            <a:endParaRPr/>
          </a:p>
        </p:txBody>
      </p:sp>
      <p:sp>
        <p:nvSpPr>
          <p:cNvPr id="334" name="Google Shape;334;p1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Why MQTT (Message Queuing Telemetry Transport):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Data centric (vs. document centric) 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Light weight with short message header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Minimal message length : 2 bytes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Maximal message length: 265 bytes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93 time faster than HTTP (using 3G networks)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"/>
          <p:cNvSpPr txBox="1">
            <a:spLocks noGrp="1"/>
          </p:cNvSpPr>
          <p:nvPr>
            <p:ph type="title"/>
          </p:nvPr>
        </p:nvSpPr>
        <p:spPr>
          <a:xfrm>
            <a:off x="504587" y="81411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000" dirty="0"/>
              <a:t>ESP32 – PI COMMUNICATION: MQTT</a:t>
            </a:r>
            <a:endParaRPr sz="4000" dirty="0"/>
          </a:p>
        </p:txBody>
      </p:sp>
      <p:sp>
        <p:nvSpPr>
          <p:cNvPr id="340" name="Google Shape;340;p13"/>
          <p:cNvSpPr txBox="1"/>
          <p:nvPr/>
        </p:nvSpPr>
        <p:spPr>
          <a:xfrm>
            <a:off x="873741" y="3076761"/>
            <a:ext cx="1194751" cy="3693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Publisher</a:t>
            </a:r>
            <a:endParaRPr/>
          </a:p>
        </p:txBody>
      </p:sp>
      <p:sp>
        <p:nvSpPr>
          <p:cNvPr id="341" name="Google Shape;341;p13"/>
          <p:cNvSpPr txBox="1"/>
          <p:nvPr/>
        </p:nvSpPr>
        <p:spPr>
          <a:xfrm>
            <a:off x="3514432" y="2961698"/>
            <a:ext cx="1604863" cy="58473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MQTT Broker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Mosquitto</a:t>
            </a:r>
            <a:endParaRPr sz="16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42" name="Google Shape;342;p13"/>
          <p:cNvSpPr txBox="1"/>
          <p:nvPr/>
        </p:nvSpPr>
        <p:spPr>
          <a:xfrm>
            <a:off x="6812556" y="3069400"/>
            <a:ext cx="1357872" cy="36933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Subscriber</a:t>
            </a:r>
            <a:endParaRPr/>
          </a:p>
        </p:txBody>
      </p:sp>
      <p:pic>
        <p:nvPicPr>
          <p:cNvPr id="343" name="Google Shape;34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587" y="2020969"/>
            <a:ext cx="639952" cy="94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2744" y="2120177"/>
            <a:ext cx="951035" cy="65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5974" y="2357584"/>
            <a:ext cx="951035" cy="656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13"/>
          <p:cNvCxnSpPr>
            <a:cxnSpLocks/>
            <a:stCxn id="340" idx="3"/>
            <a:endCxn id="341" idx="1"/>
          </p:cNvCxnSpPr>
          <p:nvPr/>
        </p:nvCxnSpPr>
        <p:spPr>
          <a:xfrm flipV="1">
            <a:off x="2068492" y="3254066"/>
            <a:ext cx="1445940" cy="7361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ysDash"/>
            <a:round/>
            <a:headEnd type="none" w="sm" len="sm"/>
            <a:tailEnd type="triangle" w="med" len="med"/>
          </a:ln>
        </p:spPr>
      </p:cxnSp>
      <p:cxnSp>
        <p:nvCxnSpPr>
          <p:cNvPr id="347" name="Google Shape;347;p13"/>
          <p:cNvCxnSpPr>
            <a:cxnSpLocks/>
            <a:stCxn id="341" idx="3"/>
          </p:cNvCxnSpPr>
          <p:nvPr/>
        </p:nvCxnSpPr>
        <p:spPr>
          <a:xfrm flipV="1">
            <a:off x="5119295" y="3092869"/>
            <a:ext cx="1749600" cy="16119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ysDash"/>
            <a:round/>
            <a:headEnd type="none" w="sm" len="sm"/>
            <a:tailEnd type="triangle" w="med" len="med"/>
          </a:ln>
        </p:spPr>
      </p:cxnSp>
      <p:sp>
        <p:nvSpPr>
          <p:cNvPr id="348" name="Google Shape;348;p13"/>
          <p:cNvSpPr txBox="1"/>
          <p:nvPr/>
        </p:nvSpPr>
        <p:spPr>
          <a:xfrm>
            <a:off x="785700" y="3536325"/>
            <a:ext cx="3279893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Network#1 Publishing with location “Zone#01”: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000"/>
              <a:buFont typeface="Rockwell"/>
              <a:buAutoNum type="arabicPeriod"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 “</a:t>
            </a:r>
            <a:r>
              <a:rPr lang="en-US" sz="1000" i="1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Humidity</a:t>
            </a: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” via </a:t>
            </a:r>
            <a:r>
              <a:rPr lang="en-US" sz="1000" dirty="0">
                <a:solidFill>
                  <a:srgbClr val="7030A0"/>
                </a:solidFill>
                <a:highlight>
                  <a:srgbClr val="FF00FF"/>
                </a:highlight>
                <a:latin typeface="Rockwell"/>
                <a:ea typeface="Rockwell"/>
                <a:cs typeface="Rockwell"/>
                <a:sym typeface="Rockwell"/>
              </a:rPr>
              <a:t>Humidity Topic</a:t>
            </a:r>
            <a:endParaRPr dirty="0">
              <a:highlight>
                <a:srgbClr val="FF00FF"/>
              </a:highlight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000"/>
              <a:buFont typeface="Rockwell"/>
              <a:buAutoNum type="arabicPeriod"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r>
              <a:rPr lang="en-US" sz="1000" i="1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Temperature</a:t>
            </a: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” via </a:t>
            </a:r>
            <a:r>
              <a:rPr lang="en-US" sz="1000" dirty="0">
                <a:solidFill>
                  <a:srgbClr val="7030A0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Temperature Topic</a:t>
            </a:r>
            <a:endParaRPr dirty="0">
              <a:highlight>
                <a:srgbClr val="FFFF00"/>
              </a:highlight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000"/>
              <a:buFont typeface="Rockwell"/>
              <a:buAutoNum type="arabicPeriod"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r>
              <a:rPr lang="en-US" sz="1000" i="1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Pressure</a:t>
            </a: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” via Pressure Topic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000"/>
              <a:buFont typeface="Rockwell"/>
              <a:buAutoNum type="arabicPeriod"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r>
              <a:rPr lang="en-US" sz="1000" i="1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UVA</a:t>
            </a: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” via UVA Topic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000"/>
              <a:buFont typeface="Rockwell"/>
              <a:buAutoNum type="arabicPeriod"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r>
              <a:rPr lang="en-US" sz="1000" i="1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UVB</a:t>
            </a: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” via UVB Topic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000"/>
              <a:buFont typeface="Rockwell"/>
              <a:buAutoNum type="arabicPeriod"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r>
              <a:rPr lang="en-US" sz="1000" i="1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UV Index</a:t>
            </a: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” via UV Index Topic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000"/>
              <a:buFont typeface="Rockwell"/>
              <a:buAutoNum type="arabicPeriod"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r>
              <a:rPr lang="en-US" sz="1000" i="1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Lux</a:t>
            </a: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” via Ambient Light Topic</a:t>
            </a:r>
            <a:endParaRPr dirty="0"/>
          </a:p>
          <a:p>
            <a:pPr marL="2286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ckwell"/>
              <a:buNone/>
            </a:pPr>
            <a:endParaRPr lang="en-US" sz="1000" dirty="0">
              <a:solidFill>
                <a:srgbClr val="7030A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28600" indent="-165100">
              <a:buClr>
                <a:schemeClr val="dk1"/>
              </a:buClr>
              <a:buSzPts val="1000"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Network#1 Publishing with location “Zone#02”:</a:t>
            </a:r>
            <a:endParaRPr lang="en-US" sz="1000" dirty="0"/>
          </a:p>
          <a:p>
            <a:pPr marL="2921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ckwell"/>
              <a:buAutoNum type="arabicPeriod"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“Pot Voltage” via </a:t>
            </a:r>
            <a:r>
              <a:rPr lang="en-US" sz="1000" dirty="0" err="1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Pot_Voltage</a:t>
            </a: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 Topic</a:t>
            </a:r>
          </a:p>
          <a:p>
            <a:pPr marL="2921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ckwell"/>
              <a:buAutoNum type="arabicPeriod"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“Temperature” via </a:t>
            </a:r>
            <a:r>
              <a:rPr lang="en-US" sz="1000" dirty="0">
                <a:solidFill>
                  <a:srgbClr val="7030A0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Temperature Topic</a:t>
            </a:r>
          </a:p>
          <a:p>
            <a:pPr marL="2921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ckwell"/>
              <a:buAutoNum type="arabicPeriod"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“Humidity via </a:t>
            </a:r>
            <a:r>
              <a:rPr lang="en-US" sz="1000" dirty="0">
                <a:solidFill>
                  <a:srgbClr val="7030A0"/>
                </a:solidFill>
                <a:highlight>
                  <a:srgbClr val="FF00FF"/>
                </a:highlight>
                <a:latin typeface="Rockwell"/>
                <a:ea typeface="Rockwell"/>
                <a:cs typeface="Rockwell"/>
                <a:sym typeface="Rockwell"/>
              </a:rPr>
              <a:t>Humidity Topic</a:t>
            </a:r>
            <a:endParaRPr sz="1000" dirty="0">
              <a:solidFill>
                <a:srgbClr val="7030A0"/>
              </a:solidFill>
              <a:highlight>
                <a:srgbClr val="FF00FF"/>
              </a:highlight>
              <a:latin typeface="Rockwell"/>
              <a:ea typeface="Rockwell"/>
              <a:cs typeface="Rockwell"/>
              <a:sym typeface="Rockwell"/>
            </a:endParaRPr>
          </a:p>
          <a:p>
            <a:pPr marL="2286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ckwell"/>
              <a:buNone/>
            </a:pPr>
            <a:endParaRPr lang="en-US" sz="1000" dirty="0">
              <a:solidFill>
                <a:srgbClr val="7030A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28600" marR="0" lvl="0" indent="-165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ckwell"/>
              <a:buNone/>
            </a:pPr>
            <a:r>
              <a:rPr lang="en-US" sz="1000" i="1" dirty="0">
                <a:solidFill>
                  <a:schemeClr val="tx1"/>
                </a:solidFill>
                <a:latin typeface="Rockwell"/>
                <a:ea typeface="Rockwell"/>
                <a:cs typeface="Rockwell"/>
                <a:sym typeface="Rockwell"/>
              </a:rPr>
              <a:t>Notice that: 2 networks have the same topic name, but their locations are different. </a:t>
            </a:r>
            <a:endParaRPr sz="1000" i="1" dirty="0">
              <a:solidFill>
                <a:schemeClr val="tx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286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ckwell"/>
              <a:buNone/>
            </a:pPr>
            <a:endParaRPr sz="1000" dirty="0">
              <a:solidFill>
                <a:srgbClr val="7030A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349" name="Google Shape;349;p13"/>
          <p:cNvCxnSpPr>
            <a:cxnSpLocks/>
            <a:endCxn id="341" idx="3"/>
          </p:cNvCxnSpPr>
          <p:nvPr/>
        </p:nvCxnSpPr>
        <p:spPr>
          <a:xfrm flipH="1" flipV="1">
            <a:off x="5119295" y="3254066"/>
            <a:ext cx="1733435" cy="132896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dashDot"/>
            <a:round/>
            <a:headEnd type="none" w="sm" len="sm"/>
            <a:tailEnd type="triangle" w="med" len="med"/>
          </a:ln>
        </p:spPr>
      </p:cxnSp>
      <p:sp>
        <p:nvSpPr>
          <p:cNvPr id="350" name="Google Shape;350;p13"/>
          <p:cNvSpPr txBox="1"/>
          <p:nvPr/>
        </p:nvSpPr>
        <p:spPr>
          <a:xfrm rot="21281637">
            <a:off x="5346879" y="2831677"/>
            <a:ext cx="247322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7030A0"/>
                </a:solidFill>
                <a:latin typeface="Rockwell"/>
                <a:ea typeface="Rockwell"/>
                <a:cs typeface="Rockwell"/>
                <a:sym typeface="Rockwell"/>
              </a:rPr>
              <a:t>Publish all the topics</a:t>
            </a:r>
            <a:endParaRPr sz="1000" dirty="0">
              <a:solidFill>
                <a:srgbClr val="9E361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286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ckwell"/>
              <a:buNone/>
            </a:pPr>
            <a:endParaRPr sz="1000" dirty="0">
              <a:solidFill>
                <a:srgbClr val="9E361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286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ckwell"/>
              <a:buNone/>
            </a:pPr>
            <a:endParaRPr sz="1000" dirty="0">
              <a:solidFill>
                <a:srgbClr val="9E361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51" name="Google Shape;351;p13"/>
          <p:cNvSpPr txBox="1"/>
          <p:nvPr/>
        </p:nvSpPr>
        <p:spPr>
          <a:xfrm rot="348906">
            <a:off x="5250412" y="3392591"/>
            <a:ext cx="1777789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  <a:latin typeface="Rockwell"/>
                <a:ea typeface="Rockwell"/>
                <a:cs typeface="Rockwell"/>
                <a:sym typeface="Rockwell"/>
              </a:rPr>
              <a:t>Subscribe to all the topics</a:t>
            </a:r>
            <a:endParaRPr sz="1000" dirty="0">
              <a:solidFill>
                <a:srgbClr val="00B0F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352" name="Google Shape;352;p13"/>
          <p:cNvCxnSpPr/>
          <p:nvPr/>
        </p:nvCxnSpPr>
        <p:spPr>
          <a:xfrm>
            <a:off x="8272944" y="1681766"/>
            <a:ext cx="0" cy="4131869"/>
          </a:xfrm>
          <a:prstGeom prst="straightConnector1">
            <a:avLst/>
          </a:prstGeom>
          <a:noFill/>
          <a:ln w="9525" cap="flat" cmpd="sng">
            <a:solidFill>
              <a:srgbClr val="453D2B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353" name="Google Shape;35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1688" y="2202230"/>
            <a:ext cx="1145468" cy="68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0364" y="2120177"/>
            <a:ext cx="709722" cy="68226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3"/>
          <p:cNvSpPr txBox="1"/>
          <p:nvPr/>
        </p:nvSpPr>
        <p:spPr>
          <a:xfrm>
            <a:off x="9316638" y="3106664"/>
            <a:ext cx="1479764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Influxdb Database</a:t>
            </a:r>
            <a:endParaRPr/>
          </a:p>
        </p:txBody>
      </p:sp>
      <p:pic>
        <p:nvPicPr>
          <p:cNvPr id="356" name="Google Shape;35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1537" y="1590935"/>
            <a:ext cx="951035" cy="656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13"/>
          <p:cNvCxnSpPr>
            <a:stCxn id="342" idx="3"/>
            <a:endCxn id="355" idx="1"/>
          </p:cNvCxnSpPr>
          <p:nvPr/>
        </p:nvCxnSpPr>
        <p:spPr>
          <a:xfrm rot="10800000" flipH="1">
            <a:off x="8170428" y="3245066"/>
            <a:ext cx="11463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ysDash"/>
            <a:round/>
            <a:headEnd type="none" w="sm" len="sm"/>
            <a:tailEnd type="triangle" w="med" len="med"/>
          </a:ln>
        </p:spPr>
      </p:cxnSp>
      <p:pic>
        <p:nvPicPr>
          <p:cNvPr id="358" name="Google Shape;358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4839" y="3472122"/>
            <a:ext cx="551722" cy="61064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3"/>
          <p:cNvSpPr txBox="1"/>
          <p:nvPr/>
        </p:nvSpPr>
        <p:spPr>
          <a:xfrm>
            <a:off x="2367235" y="3058741"/>
            <a:ext cx="72808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Every 30s</a:t>
            </a:r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CB462A3-E8DF-488C-8E8A-84D0EF3ED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8623" y="2217123"/>
            <a:ext cx="796679" cy="6568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502E-0F89-4547-9733-A0F5860A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269" y="395159"/>
            <a:ext cx="7090744" cy="1609344"/>
          </a:xfrm>
        </p:spPr>
        <p:txBody>
          <a:bodyPr/>
          <a:lstStyle/>
          <a:p>
            <a:r>
              <a:rPr lang="en-US" dirty="0"/>
              <a:t>MQTT@EP32/Zone01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FA985-8F4E-480F-B5FB-A10015D6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9" y="395159"/>
            <a:ext cx="4407350" cy="4320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43B23-C06A-4B0E-9324-C214C2C39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09" y="3860563"/>
            <a:ext cx="5854242" cy="171085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E77143-6765-41C1-B702-EA5885BB0987}"/>
              </a:ext>
            </a:extLst>
          </p:cNvPr>
          <p:cNvSpPr txBox="1">
            <a:spLocks/>
          </p:cNvSpPr>
          <p:nvPr/>
        </p:nvSpPr>
        <p:spPr>
          <a:xfrm>
            <a:off x="7186218" y="2475560"/>
            <a:ext cx="4435618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ckwell"/>
              <a:buNone/>
              <a:defRPr sz="54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MQTT@PI</a:t>
            </a:r>
          </a:p>
        </p:txBody>
      </p:sp>
    </p:spTree>
    <p:extLst>
      <p:ext uri="{BB962C8B-B14F-4D97-AF65-F5344CB8AC3E}">
        <p14:creationId xmlns:p14="http://schemas.microsoft.com/office/powerpoint/2010/main" val="4222007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1855-74FF-4A05-90D2-8E585B86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357" y="512064"/>
            <a:ext cx="6298796" cy="1609344"/>
          </a:xfrm>
        </p:spPr>
        <p:txBody>
          <a:bodyPr/>
          <a:lstStyle/>
          <a:p>
            <a:r>
              <a:rPr lang="en-US" dirty="0"/>
              <a:t>MQTT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6CBD5-F6FE-4729-BFEC-6B2C12DC7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6501" y="2121408"/>
            <a:ext cx="6236652" cy="4050792"/>
          </a:xfrm>
        </p:spPr>
        <p:txBody>
          <a:bodyPr/>
          <a:lstStyle/>
          <a:p>
            <a:pPr marL="131445" indent="0">
              <a:buNone/>
            </a:pPr>
            <a:r>
              <a:rPr lang="en-US" sz="1800" dirty="0"/>
              <a:t>The log shows debugging message generated by Python script on Raspberry Pi. </a:t>
            </a:r>
          </a:p>
          <a:p>
            <a:r>
              <a:rPr lang="en-US" sz="1800" dirty="0"/>
              <a:t>Integer number: debugging counter, increase by 1 every time </a:t>
            </a:r>
            <a:r>
              <a:rPr lang="en-US" sz="1800" i="1" dirty="0" err="1"/>
              <a:t>mqtt_client.loop_start</a:t>
            </a:r>
            <a:r>
              <a:rPr lang="en-US" sz="1800" i="1" dirty="0"/>
              <a:t>() </a:t>
            </a:r>
            <a:r>
              <a:rPr lang="en-US" sz="1800" dirty="0"/>
              <a:t>is called.  </a:t>
            </a:r>
          </a:p>
          <a:p>
            <a:r>
              <a:rPr lang="en-US" sz="1800" dirty="0"/>
              <a:t>Data from 2 networks of sensors (Zone01 and Zone02) </a:t>
            </a:r>
          </a:p>
          <a:p>
            <a:r>
              <a:rPr lang="en-US" sz="1800" dirty="0"/>
              <a:t>Alert via debugging window on </a:t>
            </a:r>
            <a:r>
              <a:rPr lang="en-US" sz="1800" dirty="0" err="1"/>
              <a:t>pot_voltage</a:t>
            </a:r>
            <a:r>
              <a:rPr lang="en-US" sz="1800" dirty="0"/>
              <a:t> of Zone 02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2A4E44-870F-41AB-9EF9-A2B84333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8" y="614779"/>
            <a:ext cx="4854644" cy="52533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2A9139-02DA-4F5C-BC66-71A2C6356D82}"/>
              </a:ext>
            </a:extLst>
          </p:cNvPr>
          <p:cNvSpPr/>
          <p:nvPr/>
        </p:nvSpPr>
        <p:spPr>
          <a:xfrm>
            <a:off x="166298" y="1455938"/>
            <a:ext cx="505876" cy="16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C1572-FD14-4729-A10A-B904DF934C79}"/>
              </a:ext>
            </a:extLst>
          </p:cNvPr>
          <p:cNvSpPr/>
          <p:nvPr/>
        </p:nvSpPr>
        <p:spPr>
          <a:xfrm>
            <a:off x="166298" y="2645546"/>
            <a:ext cx="4263659" cy="346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96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6DC1-2FF6-49A9-BCE2-B8A3F316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InfluxDB@PI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5A2D0-1FDD-4A12-BA4C-06011937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2" y="1811371"/>
            <a:ext cx="6170676" cy="2427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C70755-D451-42AC-B3DE-DECB139BCF82}"/>
              </a:ext>
            </a:extLst>
          </p:cNvPr>
          <p:cNvSpPr txBox="1"/>
          <p:nvPr/>
        </p:nvSpPr>
        <p:spPr>
          <a:xfrm>
            <a:off x="7805801" y="2212246"/>
            <a:ext cx="27510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is separated in 3 domains: </a:t>
            </a:r>
          </a:p>
          <a:p>
            <a:pPr marL="342900" indent="-342900">
              <a:buAutoNum type="arabicPeriod"/>
            </a:pPr>
            <a:r>
              <a:rPr lang="en-US" dirty="0"/>
              <a:t>Type of measurement</a:t>
            </a:r>
          </a:p>
          <a:p>
            <a:pPr marL="342900" indent="-342900">
              <a:buAutoNum type="arabicPeriod"/>
            </a:pPr>
            <a:r>
              <a:rPr lang="en-US" dirty="0"/>
              <a:t>Location</a:t>
            </a:r>
          </a:p>
          <a:p>
            <a:pPr marL="342900" indent="-342900">
              <a:buAutoNum type="arabicPeriod"/>
            </a:pPr>
            <a:r>
              <a:rPr lang="en-US" dirty="0"/>
              <a:t>Data value</a:t>
            </a:r>
          </a:p>
        </p:txBody>
      </p:sp>
    </p:spTree>
    <p:extLst>
      <p:ext uri="{BB962C8B-B14F-4D97-AF65-F5344CB8AC3E}">
        <p14:creationId xmlns:p14="http://schemas.microsoft.com/office/powerpoint/2010/main" val="3942669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3EFC-1075-4726-9116-0240F3D7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Alert/Notification/Actuator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4481C-3E1F-49DE-896D-C6FDD679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027" y="2217991"/>
            <a:ext cx="59531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05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6D29BC-EF8D-40EE-90A4-9B8A90F4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95" y="2093975"/>
            <a:ext cx="7874384" cy="4050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DAEF5-373D-4350-9FFD-AC9DDE97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IFTTT Alert from 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6E01E-8A0D-4CDE-B67C-0C66DBE2C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968" y="2093976"/>
            <a:ext cx="10058400" cy="4050792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0B0D8-76AC-474A-8DF3-027E2A743CBA}"/>
              </a:ext>
            </a:extLst>
          </p:cNvPr>
          <p:cNvCxnSpPr>
            <a:cxnSpLocks/>
          </p:cNvCxnSpPr>
          <p:nvPr/>
        </p:nvCxnSpPr>
        <p:spPr>
          <a:xfrm>
            <a:off x="8180962" y="2775794"/>
            <a:ext cx="776607" cy="437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E31759-3780-4044-8CBB-5BE0CAAF31FC}"/>
              </a:ext>
            </a:extLst>
          </p:cNvPr>
          <p:cNvCxnSpPr>
            <a:cxnSpLocks/>
          </p:cNvCxnSpPr>
          <p:nvPr/>
        </p:nvCxnSpPr>
        <p:spPr>
          <a:xfrm>
            <a:off x="3696511" y="2576667"/>
            <a:ext cx="5261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079276-E314-4FD0-ADCA-C2FDEE2935C7}"/>
              </a:ext>
            </a:extLst>
          </p:cNvPr>
          <p:cNvSpPr txBox="1"/>
          <p:nvPr/>
        </p:nvSpPr>
        <p:spPr>
          <a:xfrm>
            <a:off x="9042777" y="244379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Alert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94D48-2D3A-4C32-90C7-AF1C0FA3537F}"/>
              </a:ext>
            </a:extLst>
          </p:cNvPr>
          <p:cNvSpPr txBox="1"/>
          <p:nvPr/>
        </p:nvSpPr>
        <p:spPr>
          <a:xfrm>
            <a:off x="9067735" y="3089923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IFTTT Alert with Webhooks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0A185A-8B17-403E-901A-33B8DED0BC99}"/>
              </a:ext>
            </a:extLst>
          </p:cNvPr>
          <p:cNvCxnSpPr>
            <a:cxnSpLocks/>
          </p:cNvCxnSpPr>
          <p:nvPr/>
        </p:nvCxnSpPr>
        <p:spPr>
          <a:xfrm>
            <a:off x="6096000" y="2343705"/>
            <a:ext cx="2946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714E95-CE61-464A-9A17-280580EFC780}"/>
              </a:ext>
            </a:extLst>
          </p:cNvPr>
          <p:cNvSpPr txBox="1"/>
          <p:nvPr/>
        </p:nvSpPr>
        <p:spPr>
          <a:xfrm>
            <a:off x="9067735" y="2189816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2702756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33A5-AF0E-4695-9CEE-22812FB2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IFTTT Alter on Phone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2A502-BCA4-4C34-8A84-ED393408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66" y="2754015"/>
            <a:ext cx="4120530" cy="2032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C76D3-285C-49AF-8BFE-13F26A3B0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02" y="2469088"/>
            <a:ext cx="3440919" cy="3107047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7B5CCD3-2F41-40DF-B6DE-554D46039BAF}"/>
              </a:ext>
            </a:extLst>
          </p:cNvPr>
          <p:cNvCxnSpPr>
            <a:cxnSpLocks/>
          </p:cNvCxnSpPr>
          <p:nvPr/>
        </p:nvCxnSpPr>
        <p:spPr>
          <a:xfrm flipV="1">
            <a:off x="4167976" y="4199138"/>
            <a:ext cx="2450237" cy="27520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F12246F6-7635-45E7-9ED2-19C051E6B7D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58233" y="3404584"/>
            <a:ext cx="750629" cy="190872"/>
          </a:xfrm>
          <a:prstGeom prst="curvedConnector3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oogle Shape;275;p9">
            <a:extLst>
              <a:ext uri="{FF2B5EF4-FFF2-40B4-BE49-F238E27FC236}">
                <a16:creationId xmlns:a16="http://schemas.microsoft.com/office/drawing/2014/main" id="{4A0AE692-B824-4FEA-9517-72632AB231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001856"/>
            <a:ext cx="958233" cy="805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F86DDA-D600-4A0E-869C-7771DDC09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542" y="1905871"/>
            <a:ext cx="2135462" cy="3802878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0CF60CC-5D36-4608-AA4B-D76BAE7987DA}"/>
              </a:ext>
            </a:extLst>
          </p:cNvPr>
          <p:cNvCxnSpPr>
            <a:cxnSpLocks/>
          </p:cNvCxnSpPr>
          <p:nvPr/>
        </p:nvCxnSpPr>
        <p:spPr>
          <a:xfrm>
            <a:off x="7927759" y="4136994"/>
            <a:ext cx="2086097" cy="649550"/>
          </a:xfrm>
          <a:prstGeom prst="curvedConnector3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B527AE-3302-4372-BAFA-8A9155E19973}"/>
              </a:ext>
            </a:extLst>
          </p:cNvPr>
          <p:cNvSpPr txBox="1"/>
          <p:nvPr/>
        </p:nvSpPr>
        <p:spPr>
          <a:xfrm>
            <a:off x="1069848" y="6169981"/>
            <a:ext cx="5537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Alert/Notification: flow from </a:t>
            </a:r>
            <a:r>
              <a:rPr lang="en-US" b="1" dirty="0"/>
              <a:t>Control Hub </a:t>
            </a:r>
            <a:r>
              <a:rPr lang="en-US" dirty="0"/>
              <a:t>to </a:t>
            </a:r>
            <a:r>
              <a:rPr lang="en-US" b="1" dirty="0"/>
              <a:t>IFTTT Server </a:t>
            </a:r>
            <a:r>
              <a:rPr lang="en-US" dirty="0"/>
              <a:t>to </a:t>
            </a:r>
            <a:r>
              <a:rPr lang="en-US" b="1" dirty="0"/>
              <a:t>Phone</a:t>
            </a:r>
          </a:p>
        </p:txBody>
      </p:sp>
    </p:spTree>
    <p:extLst>
      <p:ext uri="{BB962C8B-B14F-4D97-AF65-F5344CB8AC3E}">
        <p14:creationId xmlns:p14="http://schemas.microsoft.com/office/powerpoint/2010/main" val="264982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F9C8-0349-4D7F-83EB-F3E7376A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07ABE-2C39-4398-85A5-66EA754BA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8645" indent="-457200">
              <a:buAutoNum type="arabicPeriod"/>
            </a:pPr>
            <a:r>
              <a:rPr lang="en-US" dirty="0"/>
              <a:t>High Level Design</a:t>
            </a:r>
          </a:p>
          <a:p>
            <a:pPr marL="588645" indent="-457200">
              <a:buAutoNum type="arabicPeriod"/>
            </a:pPr>
            <a:r>
              <a:rPr lang="en-US" dirty="0"/>
              <a:t>Hardware Design</a:t>
            </a:r>
          </a:p>
          <a:p>
            <a:pPr marL="588645" indent="-457200">
              <a:buAutoNum type="arabicPeriod"/>
            </a:pPr>
            <a:r>
              <a:rPr lang="en-US" dirty="0"/>
              <a:t>Software Design</a:t>
            </a:r>
          </a:p>
          <a:p>
            <a:pPr marL="1045845" lvl="1" indent="-457200">
              <a:buAutoNum type="arabicPeriod"/>
            </a:pPr>
            <a:r>
              <a:rPr lang="en-US" dirty="0"/>
              <a:t>Data Collecting and Processing Design</a:t>
            </a:r>
          </a:p>
          <a:p>
            <a:pPr marL="1045845" lvl="1" indent="-457200">
              <a:buAutoNum type="arabicPeriod"/>
            </a:pPr>
            <a:r>
              <a:rPr lang="en-US" dirty="0"/>
              <a:t>Alert System Design</a:t>
            </a:r>
          </a:p>
          <a:p>
            <a:pPr marL="588645" indent="-457200">
              <a:buAutoNum type="arabicPeriod"/>
            </a:pPr>
            <a:r>
              <a:rPr lang="en-US" dirty="0"/>
              <a:t>Demo</a:t>
            </a:r>
          </a:p>
          <a:p>
            <a:pPr marL="588645" indent="-457200">
              <a:buAutoNum type="arabicPeriod"/>
            </a:pPr>
            <a:r>
              <a:rPr lang="en-US" dirty="0"/>
              <a:t>Feedback and Concern</a:t>
            </a:r>
          </a:p>
          <a:p>
            <a:pPr marL="588645" indent="-457200">
              <a:buAutoNum type="arabicPeriod"/>
            </a:pPr>
            <a:r>
              <a:rPr lang="en-US" dirty="0"/>
              <a:t>Acknowledgement and Reference</a:t>
            </a:r>
          </a:p>
          <a:p>
            <a:pPr marL="588645" indent="-457200">
              <a:buAutoNum type="arabicPeriod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92583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7"/>
          <p:cNvSpPr txBox="1">
            <a:spLocks noGrp="1"/>
          </p:cNvSpPr>
          <p:nvPr>
            <p:ph type="title"/>
          </p:nvPr>
        </p:nvSpPr>
        <p:spPr>
          <a:xfrm>
            <a:off x="498488" y="19411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dirty="0"/>
              <a:t>Alert on Dashboard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F004D-6CC9-48E4-B7E2-E6231F57A660}"/>
              </a:ext>
            </a:extLst>
          </p:cNvPr>
          <p:cNvSpPr txBox="1"/>
          <p:nvPr/>
        </p:nvSpPr>
        <p:spPr>
          <a:xfrm>
            <a:off x="781235" y="5107602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Alert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92A71-352F-46DF-A7FE-3948B557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705" y="1371019"/>
            <a:ext cx="7065574" cy="52561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9D3B4A-8E10-4D5B-8C40-B61F7AFBC0B7}"/>
              </a:ext>
            </a:extLst>
          </p:cNvPr>
          <p:cNvCxnSpPr>
            <a:cxnSpLocks/>
          </p:cNvCxnSpPr>
          <p:nvPr/>
        </p:nvCxnSpPr>
        <p:spPr>
          <a:xfrm>
            <a:off x="781235" y="5415379"/>
            <a:ext cx="18998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283E2A-A542-4F3D-A9AC-E4E513337F1E}"/>
              </a:ext>
            </a:extLst>
          </p:cNvPr>
          <p:cNvCxnSpPr>
            <a:cxnSpLocks/>
          </p:cNvCxnSpPr>
          <p:nvPr/>
        </p:nvCxnSpPr>
        <p:spPr>
          <a:xfrm flipH="1" flipV="1">
            <a:off x="7307802" y="2980364"/>
            <a:ext cx="2540493" cy="2519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7DF617-139B-409D-B726-A5FBE3A9F1D9}"/>
              </a:ext>
            </a:extLst>
          </p:cNvPr>
          <p:cNvSpPr txBox="1"/>
          <p:nvPr/>
        </p:nvSpPr>
        <p:spPr>
          <a:xfrm>
            <a:off x="9862922" y="3121223"/>
            <a:ext cx="1391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Alert text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C4E5-CB3B-46F4-AF97-445046F2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on Control Hub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F6A444-1DF6-4221-9D30-A5A68A7CBAC8}"/>
              </a:ext>
            </a:extLst>
          </p:cNvPr>
          <p:cNvCxnSpPr>
            <a:cxnSpLocks/>
          </p:cNvCxnSpPr>
          <p:nvPr/>
        </p:nvCxnSpPr>
        <p:spPr>
          <a:xfrm flipH="1">
            <a:off x="4075728" y="5024761"/>
            <a:ext cx="1321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6A1031-171B-4136-8B59-E6FC92DFE068}"/>
              </a:ext>
            </a:extLst>
          </p:cNvPr>
          <p:cNvCxnSpPr>
            <a:cxnSpLocks/>
          </p:cNvCxnSpPr>
          <p:nvPr/>
        </p:nvCxnSpPr>
        <p:spPr>
          <a:xfrm flipH="1">
            <a:off x="4043376" y="4777666"/>
            <a:ext cx="1354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B94DB5-B049-4CE6-BD1B-427B7BFD3E36}"/>
              </a:ext>
            </a:extLst>
          </p:cNvPr>
          <p:cNvSpPr txBox="1"/>
          <p:nvPr/>
        </p:nvSpPr>
        <p:spPr>
          <a:xfrm>
            <a:off x="5397622" y="4870872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2: Voltage Alert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2AD61-997D-401A-993E-EB1EFFE8A233}"/>
              </a:ext>
            </a:extLst>
          </p:cNvPr>
          <p:cNvSpPr txBox="1"/>
          <p:nvPr/>
        </p:nvSpPr>
        <p:spPr>
          <a:xfrm>
            <a:off x="5397622" y="4640039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2: Temperature Alert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1B840-968E-494B-AFF4-E54B0D80CC95}"/>
              </a:ext>
            </a:extLst>
          </p:cNvPr>
          <p:cNvSpPr txBox="1"/>
          <p:nvPr/>
        </p:nvSpPr>
        <p:spPr>
          <a:xfrm>
            <a:off x="5397622" y="3582120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1: Lux Alert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7E4369-5C70-46B3-8AD6-5FC1EF2E436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075728" y="3736009"/>
            <a:ext cx="1321894" cy="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7F6D8C-52B6-4C44-A761-8D6B85CAC9DC}"/>
              </a:ext>
            </a:extLst>
          </p:cNvPr>
          <p:cNvCxnSpPr>
            <a:cxnSpLocks/>
          </p:cNvCxnSpPr>
          <p:nvPr/>
        </p:nvCxnSpPr>
        <p:spPr>
          <a:xfrm flipH="1">
            <a:off x="4075728" y="3488915"/>
            <a:ext cx="1321894" cy="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673C82-3679-4229-8B1D-9E2D4ECF83F3}"/>
              </a:ext>
            </a:extLst>
          </p:cNvPr>
          <p:cNvSpPr txBox="1"/>
          <p:nvPr/>
        </p:nvSpPr>
        <p:spPr>
          <a:xfrm>
            <a:off x="5397622" y="3335026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1: Temperature Alert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C98DC0-AD37-4B9F-A574-BE4BB63B66E4}"/>
              </a:ext>
            </a:extLst>
          </p:cNvPr>
          <p:cNvCxnSpPr>
            <a:cxnSpLocks/>
          </p:cNvCxnSpPr>
          <p:nvPr/>
        </p:nvCxnSpPr>
        <p:spPr>
          <a:xfrm flipH="1">
            <a:off x="4075728" y="3079065"/>
            <a:ext cx="1321894" cy="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5485C7-6539-45C6-8B47-F06A9EC91F7D}"/>
              </a:ext>
            </a:extLst>
          </p:cNvPr>
          <p:cNvSpPr txBox="1"/>
          <p:nvPr/>
        </p:nvSpPr>
        <p:spPr>
          <a:xfrm>
            <a:off x="5397622" y="2923705"/>
            <a:ext cx="5569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Blinking Debugging Indicator to verify if the Python code is functional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F16EBF-AE4D-48FA-8DC2-85EE8B63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48" y="2184165"/>
            <a:ext cx="3667728" cy="39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30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601-2EB5-4BC6-B17F-25DDC421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Notification from Grafana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AC92E-C589-4110-80D7-720E1854F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851E2-E11E-4424-B54E-7E9B1F0F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2343150"/>
            <a:ext cx="61626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7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FB01-FD9D-4823-8662-21904267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193" y="2449619"/>
            <a:ext cx="7568313" cy="1609344"/>
          </a:xfrm>
        </p:spPr>
        <p:txBody>
          <a:bodyPr/>
          <a:lstStyle/>
          <a:p>
            <a:r>
              <a:rPr lang="en-US" dirty="0"/>
              <a:t>ZoNer DEMO</a:t>
            </a:r>
          </a:p>
        </p:txBody>
      </p:sp>
    </p:spTree>
    <p:extLst>
      <p:ext uri="{BB962C8B-B14F-4D97-AF65-F5344CB8AC3E}">
        <p14:creationId xmlns:p14="http://schemas.microsoft.com/office/powerpoint/2010/main" val="323229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FF07-82B8-4D44-8E8A-5285A299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Monitor-</a:t>
            </a:r>
            <a:br>
              <a:rPr lang="en-US" dirty="0"/>
            </a:br>
            <a:r>
              <a:rPr lang="en-US" dirty="0"/>
              <a:t>Working Great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6B002-A213-4D51-8B5B-9839D719E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31EE0-DE33-4801-B27A-D0D28736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08" y="2063195"/>
            <a:ext cx="5564545" cy="41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80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E320-5CD3-4A04-8235-4CE28837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System: Working Great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D661D-61FF-46DA-8531-CD8A5956E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C815A-38FA-49CD-94CF-F104D4A6B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06" y="2274913"/>
            <a:ext cx="3085154" cy="3743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A264F-D3E8-42E7-B316-38F0ACD4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317" y="2274913"/>
            <a:ext cx="2148133" cy="3746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4D05D-D050-433C-BF8C-B2A6B1BED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63" y="2274912"/>
            <a:ext cx="3362882" cy="37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30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A013-67E2-4372-969F-B5857231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17F87-BE00-4485-AE12-A9F4E4B9D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171450" algn="l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ZoNer is a solid foundation for future IoT applications. It offers many great features that make it a great building blocks for many IoT application in the field of data monitoring. 5 key characteristics: easy to use, high data rate, reliable, low cost, and easy to scale up are met in the ZoNer. </a:t>
            </a: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171450" algn="l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Future Improvement: </a:t>
            </a:r>
          </a:p>
          <a:p>
            <a:pPr marL="457200" lvl="1" indent="171450"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P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ower budget</a:t>
            </a:r>
          </a:p>
          <a:p>
            <a:pPr marL="457200" lvl="1" indent="171450"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ncreasing the number of sensors for testing</a:t>
            </a:r>
          </a:p>
          <a:p>
            <a:pPr marL="457200" lvl="1" indent="171450"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O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ptimizing the code</a:t>
            </a:r>
          </a:p>
          <a:p>
            <a:pPr marL="457200" lvl="1" indent="171450"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D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eveloping Printed Circuit Board</a:t>
            </a:r>
          </a:p>
          <a:p>
            <a:pPr marL="457200" lvl="1" indent="171450"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D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esigning housing</a:t>
            </a:r>
          </a:p>
          <a:p>
            <a:pPr marL="457200" lvl="1" indent="171450"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Optimizing </a:t>
            </a:r>
            <a:r>
              <a:rPr lang="en-US" sz="16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whole design.</a:t>
            </a:r>
          </a:p>
          <a:p>
            <a:pPr marL="131445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131445" indent="0"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It has been a great journey, and future ZoNer is hopeful to be on the market one day in the near future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!</a:t>
            </a:r>
            <a:r>
              <a: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13144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51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7C4918-FB81-402F-9957-BB1A75E1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1543050"/>
            <a:ext cx="3390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1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FB01-FD9D-4823-8662-21904267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193" y="2449619"/>
            <a:ext cx="7568313" cy="1609344"/>
          </a:xfrm>
        </p:spPr>
        <p:txBody>
          <a:bodyPr/>
          <a:lstStyle/>
          <a:p>
            <a:r>
              <a:rPr lang="en-US" dirty="0"/>
              <a:t>HIGH-LEVEL DESIGN</a:t>
            </a:r>
          </a:p>
        </p:txBody>
      </p:sp>
    </p:spTree>
    <p:extLst>
      <p:ext uri="{BB962C8B-B14F-4D97-AF65-F5344CB8AC3E}">
        <p14:creationId xmlns:p14="http://schemas.microsoft.com/office/powerpoint/2010/main" val="78592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dirty="0"/>
              <a:t>HIGH-LEVEL ARCHITECTURE</a:t>
            </a:r>
            <a:endParaRPr dirty="0"/>
          </a:p>
        </p:txBody>
      </p:sp>
      <p:sp>
        <p:nvSpPr>
          <p:cNvPr id="117" name="Google Shape;117;p3"/>
          <p:cNvSpPr txBox="1"/>
          <p:nvPr/>
        </p:nvSpPr>
        <p:spPr>
          <a:xfrm>
            <a:off x="1259563" y="2564166"/>
            <a:ext cx="1181821" cy="2615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Sensor#1</a:t>
            </a:r>
            <a:endParaRPr sz="1000" dirty="0"/>
          </a:p>
        </p:txBody>
      </p:sp>
      <p:sp>
        <p:nvSpPr>
          <p:cNvPr id="118" name="Google Shape;118;p3"/>
          <p:cNvSpPr txBox="1"/>
          <p:nvPr/>
        </p:nvSpPr>
        <p:spPr>
          <a:xfrm>
            <a:off x="1259564" y="2861862"/>
            <a:ext cx="1181820" cy="2615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Sensor#2</a:t>
            </a:r>
            <a:endParaRPr sz="1000" dirty="0"/>
          </a:p>
        </p:txBody>
      </p:sp>
      <p:sp>
        <p:nvSpPr>
          <p:cNvPr id="119" name="Google Shape;119;p3"/>
          <p:cNvSpPr txBox="1"/>
          <p:nvPr/>
        </p:nvSpPr>
        <p:spPr>
          <a:xfrm>
            <a:off x="1259564" y="3173440"/>
            <a:ext cx="1181820" cy="2615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Sensor#n</a:t>
            </a:r>
            <a:endParaRPr sz="1000" dirty="0"/>
          </a:p>
        </p:txBody>
      </p:sp>
      <p:sp>
        <p:nvSpPr>
          <p:cNvPr id="121" name="Google Shape;121;p3"/>
          <p:cNvSpPr txBox="1"/>
          <p:nvPr/>
        </p:nvSpPr>
        <p:spPr>
          <a:xfrm>
            <a:off x="3547068" y="2825736"/>
            <a:ext cx="1294076" cy="4616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WIFI</a:t>
            </a:r>
            <a:endParaRPr sz="105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Microcontroller</a:t>
            </a:r>
            <a:endParaRPr sz="1050" dirty="0"/>
          </a:p>
        </p:txBody>
      </p:sp>
      <p:sp>
        <p:nvSpPr>
          <p:cNvPr id="122" name="Google Shape;122;p3"/>
          <p:cNvSpPr/>
          <p:nvPr/>
        </p:nvSpPr>
        <p:spPr>
          <a:xfrm>
            <a:off x="1067059" y="3932813"/>
            <a:ext cx="1814459" cy="380337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6310869" y="4519097"/>
            <a:ext cx="1481881" cy="6462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Local Control Hub</a:t>
            </a:r>
            <a:endParaRPr dirty="0"/>
          </a:p>
        </p:txBody>
      </p:sp>
      <p:sp>
        <p:nvSpPr>
          <p:cNvPr id="124" name="Google Shape;124;p3"/>
          <p:cNvSpPr/>
          <p:nvPr/>
        </p:nvSpPr>
        <p:spPr>
          <a:xfrm>
            <a:off x="6514155" y="2356233"/>
            <a:ext cx="1075308" cy="836248"/>
          </a:xfrm>
          <a:prstGeom prst="cloud">
            <a:avLst/>
          </a:prstGeom>
          <a:noFill/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AWS</a:t>
            </a:r>
            <a:endParaRPr dirty="0"/>
          </a:p>
        </p:txBody>
      </p:sp>
      <p:sp>
        <p:nvSpPr>
          <p:cNvPr id="125" name="Google Shape;125;p3"/>
          <p:cNvSpPr txBox="1"/>
          <p:nvPr/>
        </p:nvSpPr>
        <p:spPr>
          <a:xfrm>
            <a:off x="5013755" y="2810059"/>
            <a:ext cx="119455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rPr>
              <a:t>Design Option#1</a:t>
            </a:r>
            <a:endParaRPr sz="800" dirty="0"/>
          </a:p>
        </p:txBody>
      </p:sp>
      <p:sp>
        <p:nvSpPr>
          <p:cNvPr id="126" name="Google Shape;126;p3"/>
          <p:cNvSpPr/>
          <p:nvPr/>
        </p:nvSpPr>
        <p:spPr>
          <a:xfrm>
            <a:off x="4898008" y="4764025"/>
            <a:ext cx="1520655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Design Option#2</a:t>
            </a:r>
            <a:endParaRPr sz="1100" dirty="0"/>
          </a:p>
        </p:txBody>
      </p:sp>
      <p:sp>
        <p:nvSpPr>
          <p:cNvPr id="127" name="Google Shape;127;p3"/>
          <p:cNvSpPr/>
          <p:nvPr/>
        </p:nvSpPr>
        <p:spPr>
          <a:xfrm>
            <a:off x="2881536" y="2858436"/>
            <a:ext cx="590775" cy="357861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128" name="Google Shape;128;p3"/>
          <p:cNvCxnSpPr/>
          <p:nvPr/>
        </p:nvCxnSpPr>
        <p:spPr>
          <a:xfrm>
            <a:off x="4898008" y="1921079"/>
            <a:ext cx="0" cy="333696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129" name="Google Shape;129;p3"/>
          <p:cNvSpPr txBox="1"/>
          <p:nvPr/>
        </p:nvSpPr>
        <p:spPr>
          <a:xfrm>
            <a:off x="1169237" y="3951217"/>
            <a:ext cx="27354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 Network #2</a:t>
            </a:r>
            <a:endParaRPr sz="1100" dirty="0"/>
          </a:p>
        </p:txBody>
      </p:sp>
      <p:sp>
        <p:nvSpPr>
          <p:cNvPr id="130" name="Google Shape;130;p3"/>
          <p:cNvSpPr txBox="1"/>
          <p:nvPr/>
        </p:nvSpPr>
        <p:spPr>
          <a:xfrm>
            <a:off x="316652" y="5726103"/>
            <a:ext cx="1051813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There are 2 design options: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Data is pushed directly to Cloud, where it will be stored, processed, and monitored.</a:t>
            </a:r>
            <a:endParaRPr dirty="0"/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kwell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Data is uploaded, processed, and monitor at a local Control Hub.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For the scope of this project ‘ZoNer’: a system is used to monitor environmental parameters around a specific space such an office or small room.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8801084" y="2582862"/>
            <a:ext cx="2323847" cy="3692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Dashboard Monitor</a:t>
            </a:r>
            <a:endParaRPr dirty="0"/>
          </a:p>
        </p:txBody>
      </p:sp>
      <p:sp>
        <p:nvSpPr>
          <p:cNvPr id="132" name="Google Shape;132;p3"/>
          <p:cNvSpPr/>
          <p:nvPr/>
        </p:nvSpPr>
        <p:spPr>
          <a:xfrm>
            <a:off x="8066778" y="3262315"/>
            <a:ext cx="546530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808031" y="3123815"/>
            <a:ext cx="1735475" cy="3692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Alert System</a:t>
            </a:r>
            <a:endParaRPr dirty="0"/>
          </a:p>
        </p:txBody>
      </p:sp>
      <p:sp>
        <p:nvSpPr>
          <p:cNvPr id="134" name="Google Shape;134;p3"/>
          <p:cNvSpPr/>
          <p:nvPr/>
        </p:nvSpPr>
        <p:spPr>
          <a:xfrm>
            <a:off x="5013755" y="2541973"/>
            <a:ext cx="1344144" cy="29329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WIFI</a:t>
            </a:r>
            <a:endParaRPr sz="18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135" name="Google Shape;135;p3"/>
          <p:cNvCxnSpPr/>
          <p:nvPr/>
        </p:nvCxnSpPr>
        <p:spPr>
          <a:xfrm>
            <a:off x="7969777" y="1913302"/>
            <a:ext cx="0" cy="333696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136" name="Google Shape;136;p3"/>
          <p:cNvSpPr/>
          <p:nvPr/>
        </p:nvSpPr>
        <p:spPr>
          <a:xfrm>
            <a:off x="4932367" y="4573522"/>
            <a:ext cx="1344144" cy="29329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WIFI</a:t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" name="Google Shape;122;p3">
            <a:extLst>
              <a:ext uri="{FF2B5EF4-FFF2-40B4-BE49-F238E27FC236}">
                <a16:creationId xmlns:a16="http://schemas.microsoft.com/office/drawing/2014/main" id="{87339671-E574-4E84-B615-BD9B866D9183}"/>
              </a:ext>
            </a:extLst>
          </p:cNvPr>
          <p:cNvSpPr/>
          <p:nvPr/>
        </p:nvSpPr>
        <p:spPr>
          <a:xfrm>
            <a:off x="1067060" y="2304911"/>
            <a:ext cx="1753508" cy="1202018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0" name="Google Shape;129;p3">
            <a:extLst>
              <a:ext uri="{FF2B5EF4-FFF2-40B4-BE49-F238E27FC236}">
                <a16:creationId xmlns:a16="http://schemas.microsoft.com/office/drawing/2014/main" id="{6BCD3E85-E2E9-402E-BA41-B58A6B14808F}"/>
              </a:ext>
            </a:extLst>
          </p:cNvPr>
          <p:cNvSpPr txBox="1"/>
          <p:nvPr/>
        </p:nvSpPr>
        <p:spPr>
          <a:xfrm>
            <a:off x="1166911" y="2278076"/>
            <a:ext cx="27354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 Network #1</a:t>
            </a:r>
            <a:endParaRPr sz="1100" dirty="0"/>
          </a:p>
        </p:txBody>
      </p:sp>
      <p:sp>
        <p:nvSpPr>
          <p:cNvPr id="41" name="Google Shape;127;p3">
            <a:extLst>
              <a:ext uri="{FF2B5EF4-FFF2-40B4-BE49-F238E27FC236}">
                <a16:creationId xmlns:a16="http://schemas.microsoft.com/office/drawing/2014/main" id="{EBE37BC2-657C-4057-8FE9-212D0DED17D5}"/>
              </a:ext>
            </a:extLst>
          </p:cNvPr>
          <p:cNvSpPr/>
          <p:nvPr/>
        </p:nvSpPr>
        <p:spPr>
          <a:xfrm>
            <a:off x="2882808" y="4484597"/>
            <a:ext cx="590775" cy="357861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2" name="Google Shape;121;p3">
            <a:extLst>
              <a:ext uri="{FF2B5EF4-FFF2-40B4-BE49-F238E27FC236}">
                <a16:creationId xmlns:a16="http://schemas.microsoft.com/office/drawing/2014/main" id="{0B620C77-5747-4DC9-8BAD-FB9A7D8E30E7}"/>
              </a:ext>
            </a:extLst>
          </p:cNvPr>
          <p:cNvSpPr txBox="1"/>
          <p:nvPr/>
        </p:nvSpPr>
        <p:spPr>
          <a:xfrm>
            <a:off x="3563478" y="4429941"/>
            <a:ext cx="1294076" cy="4616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WIFI</a:t>
            </a:r>
            <a:endParaRPr sz="105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Microcontroller</a:t>
            </a:r>
            <a:endParaRPr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0A23E-2B45-4780-8EF6-079820162B52}"/>
              </a:ext>
            </a:extLst>
          </p:cNvPr>
          <p:cNvSpPr txBox="1"/>
          <p:nvPr/>
        </p:nvSpPr>
        <p:spPr>
          <a:xfrm>
            <a:off x="2250540" y="1822896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FFFF00"/>
                </a:highlight>
              </a:rPr>
              <a:t>Client Layer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DFFC2F-433F-4C97-9A34-79EF6C50760B}"/>
              </a:ext>
            </a:extLst>
          </p:cNvPr>
          <p:cNvSpPr txBox="1"/>
          <p:nvPr/>
        </p:nvSpPr>
        <p:spPr>
          <a:xfrm>
            <a:off x="5604439" y="182321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00FF00"/>
                </a:highlight>
              </a:rPr>
              <a:t>Control Layer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6B700E-7A0F-4FB3-83AD-BA4DD1494D9E}"/>
              </a:ext>
            </a:extLst>
          </p:cNvPr>
          <p:cNvSpPr txBox="1"/>
          <p:nvPr/>
        </p:nvSpPr>
        <p:spPr>
          <a:xfrm>
            <a:off x="9076438" y="1876532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ighlight>
                  <a:srgbClr val="00FFFF"/>
                </a:highlight>
              </a:rPr>
              <a:t>Feedback Layer</a:t>
            </a:r>
          </a:p>
        </p:txBody>
      </p:sp>
      <p:sp>
        <p:nvSpPr>
          <p:cNvPr id="46" name="Google Shape;133;p3">
            <a:extLst>
              <a:ext uri="{FF2B5EF4-FFF2-40B4-BE49-F238E27FC236}">
                <a16:creationId xmlns:a16="http://schemas.microsoft.com/office/drawing/2014/main" id="{22701923-2B5A-4899-B575-ABBD4DEE8714}"/>
              </a:ext>
            </a:extLst>
          </p:cNvPr>
          <p:cNvSpPr txBox="1"/>
          <p:nvPr/>
        </p:nvSpPr>
        <p:spPr>
          <a:xfrm>
            <a:off x="8801084" y="3710260"/>
            <a:ext cx="2033699" cy="3692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Actuator System</a:t>
            </a:r>
            <a:endParaRPr dirty="0"/>
          </a:p>
        </p:txBody>
      </p:sp>
      <p:sp>
        <p:nvSpPr>
          <p:cNvPr id="47" name="Google Shape;129;p3">
            <a:extLst>
              <a:ext uri="{FF2B5EF4-FFF2-40B4-BE49-F238E27FC236}">
                <a16:creationId xmlns:a16="http://schemas.microsoft.com/office/drawing/2014/main" id="{C86B06B5-1916-462E-9E33-3CAF4C9EDEF8}"/>
              </a:ext>
            </a:extLst>
          </p:cNvPr>
          <p:cNvSpPr txBox="1"/>
          <p:nvPr/>
        </p:nvSpPr>
        <p:spPr>
          <a:xfrm>
            <a:off x="1040787" y="4809473"/>
            <a:ext cx="273547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Sensor Network #n</a:t>
            </a:r>
            <a:endParaRPr sz="1100" dirty="0"/>
          </a:p>
        </p:txBody>
      </p:sp>
      <p:sp>
        <p:nvSpPr>
          <p:cNvPr id="48" name="Google Shape;122;p3">
            <a:extLst>
              <a:ext uri="{FF2B5EF4-FFF2-40B4-BE49-F238E27FC236}">
                <a16:creationId xmlns:a16="http://schemas.microsoft.com/office/drawing/2014/main" id="{6D7BC93C-CAB9-4994-9E53-32ED70748B7F}"/>
              </a:ext>
            </a:extLst>
          </p:cNvPr>
          <p:cNvSpPr/>
          <p:nvPr/>
        </p:nvSpPr>
        <p:spPr>
          <a:xfrm>
            <a:off x="1040787" y="4805344"/>
            <a:ext cx="1753508" cy="380337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>
            <a:spLocks noGrp="1"/>
          </p:cNvSpPr>
          <p:nvPr>
            <p:ph type="title"/>
          </p:nvPr>
        </p:nvSpPr>
        <p:spPr>
          <a:xfrm>
            <a:off x="134223" y="484632"/>
            <a:ext cx="11459361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DESIGN OPTION#1: BLOCK DIAGRAM</a:t>
            </a:r>
            <a:endParaRPr sz="4400" dirty="0"/>
          </a:p>
        </p:txBody>
      </p:sp>
      <p:pic>
        <p:nvPicPr>
          <p:cNvPr id="180" name="Google Shape;18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9332" y="2093976"/>
            <a:ext cx="650557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 txBox="1"/>
          <p:nvPr/>
        </p:nvSpPr>
        <p:spPr>
          <a:xfrm>
            <a:off x="3093590" y="4136686"/>
            <a:ext cx="5469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MQTT</a:t>
            </a:r>
            <a:endParaRPr/>
          </a:p>
        </p:txBody>
      </p:sp>
      <p:cxnSp>
        <p:nvCxnSpPr>
          <p:cNvPr id="183" name="Google Shape;183;p6"/>
          <p:cNvCxnSpPr/>
          <p:nvPr/>
        </p:nvCxnSpPr>
        <p:spPr>
          <a:xfrm rot="10800000" flipH="1">
            <a:off x="2743200" y="4406536"/>
            <a:ext cx="1361813" cy="152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85" name="Google Shape;18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60398" y="4693317"/>
            <a:ext cx="964250" cy="410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6"/>
          <p:cNvCxnSpPr>
            <a:endCxn id="187" idx="1"/>
          </p:cNvCxnSpPr>
          <p:nvPr/>
        </p:nvCxnSpPr>
        <p:spPr>
          <a:xfrm>
            <a:off x="9648533" y="4947410"/>
            <a:ext cx="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88" name="Google Shape;18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49395" y="2561694"/>
            <a:ext cx="1087420" cy="671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6"/>
          <p:cNvCxnSpPr/>
          <p:nvPr/>
        </p:nvCxnSpPr>
        <p:spPr>
          <a:xfrm>
            <a:off x="9648479" y="2795712"/>
            <a:ext cx="110091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87" name="Google Shape;18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31733" y="4516084"/>
            <a:ext cx="813328" cy="86265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"/>
          <p:cNvSpPr txBox="1"/>
          <p:nvPr/>
        </p:nvSpPr>
        <p:spPr>
          <a:xfrm>
            <a:off x="10528055" y="2242758"/>
            <a:ext cx="15300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Dashboard Control</a:t>
            </a:r>
            <a:endParaRPr/>
          </a:p>
        </p:txBody>
      </p:sp>
      <p:sp>
        <p:nvSpPr>
          <p:cNvPr id="192" name="Google Shape;192;p6"/>
          <p:cNvSpPr txBox="1"/>
          <p:nvPr/>
        </p:nvSpPr>
        <p:spPr>
          <a:xfrm>
            <a:off x="3070232" y="4421770"/>
            <a:ext cx="6270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WIFI</a:t>
            </a:r>
            <a:endParaRPr/>
          </a:p>
        </p:txBody>
      </p:sp>
      <p:sp>
        <p:nvSpPr>
          <p:cNvPr id="193" name="Google Shape;193;p6"/>
          <p:cNvSpPr txBox="1"/>
          <p:nvPr/>
        </p:nvSpPr>
        <p:spPr>
          <a:xfrm>
            <a:off x="9948112" y="4750596"/>
            <a:ext cx="83708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Wireless</a:t>
            </a:r>
            <a:endParaRPr/>
          </a:p>
        </p:txBody>
      </p:sp>
      <p:sp>
        <p:nvSpPr>
          <p:cNvPr id="194" name="Google Shape;194;p6"/>
          <p:cNvSpPr txBox="1"/>
          <p:nvPr/>
        </p:nvSpPr>
        <p:spPr>
          <a:xfrm>
            <a:off x="9942905" y="2585830"/>
            <a:ext cx="68159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On Cloud</a:t>
            </a:r>
            <a:endParaRPr/>
          </a:p>
        </p:txBody>
      </p:sp>
      <p:pic>
        <p:nvPicPr>
          <p:cNvPr id="195" name="Google Shape;195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69784" y="3617311"/>
            <a:ext cx="844189" cy="41877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6"/>
          <p:cNvSpPr txBox="1"/>
          <p:nvPr/>
        </p:nvSpPr>
        <p:spPr>
          <a:xfrm>
            <a:off x="10749395" y="3351490"/>
            <a:ext cx="143488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Actuator System</a:t>
            </a:r>
            <a:endParaRPr sz="12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197" name="Google Shape;197;p6"/>
          <p:cNvCxnSpPr>
            <a:endCxn id="195" idx="1"/>
          </p:cNvCxnSpPr>
          <p:nvPr/>
        </p:nvCxnSpPr>
        <p:spPr>
          <a:xfrm>
            <a:off x="9861284" y="2794996"/>
            <a:ext cx="1108500" cy="1031700"/>
          </a:xfrm>
          <a:prstGeom prst="bentConnector3">
            <a:avLst>
              <a:gd name="adj1" fmla="val 1518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8" name="Google Shape;198;p6"/>
          <p:cNvSpPr txBox="1"/>
          <p:nvPr/>
        </p:nvSpPr>
        <p:spPr>
          <a:xfrm>
            <a:off x="10161977" y="3587601"/>
            <a:ext cx="65631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MQTT</a:t>
            </a:r>
            <a:endParaRPr/>
          </a:p>
        </p:txBody>
      </p:sp>
      <p:sp>
        <p:nvSpPr>
          <p:cNvPr id="199" name="Google Shape;199;p6"/>
          <p:cNvSpPr txBox="1"/>
          <p:nvPr/>
        </p:nvSpPr>
        <p:spPr>
          <a:xfrm>
            <a:off x="10106157" y="3818652"/>
            <a:ext cx="6270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WIFI</a:t>
            </a:r>
            <a:endParaRPr/>
          </a:p>
        </p:txBody>
      </p:sp>
      <p:sp>
        <p:nvSpPr>
          <p:cNvPr id="200" name="Google Shape;200;p6"/>
          <p:cNvSpPr txBox="1"/>
          <p:nvPr/>
        </p:nvSpPr>
        <p:spPr>
          <a:xfrm>
            <a:off x="10528055" y="4231911"/>
            <a:ext cx="14348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Alert System</a:t>
            </a:r>
            <a:endParaRPr dirty="0"/>
          </a:p>
        </p:txBody>
      </p:sp>
      <p:sp>
        <p:nvSpPr>
          <p:cNvPr id="2" name="Star: 24 Points 1">
            <a:extLst>
              <a:ext uri="{FF2B5EF4-FFF2-40B4-BE49-F238E27FC236}">
                <a16:creationId xmlns:a16="http://schemas.microsoft.com/office/drawing/2014/main" id="{699E8C54-8E70-4ED6-BF20-507DD8A252D5}"/>
              </a:ext>
            </a:extLst>
          </p:cNvPr>
          <p:cNvSpPr/>
          <p:nvPr/>
        </p:nvSpPr>
        <p:spPr>
          <a:xfrm>
            <a:off x="470569" y="2572469"/>
            <a:ext cx="1939143" cy="914400"/>
          </a:xfrm>
          <a:prstGeom prst="star24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 Network #1</a:t>
            </a:r>
          </a:p>
        </p:txBody>
      </p:sp>
      <p:sp>
        <p:nvSpPr>
          <p:cNvPr id="30" name="Star: 24 Points 29">
            <a:extLst>
              <a:ext uri="{FF2B5EF4-FFF2-40B4-BE49-F238E27FC236}">
                <a16:creationId xmlns:a16="http://schemas.microsoft.com/office/drawing/2014/main" id="{2B08BD41-A921-478C-BEE4-7C1E893AE94B}"/>
              </a:ext>
            </a:extLst>
          </p:cNvPr>
          <p:cNvSpPr/>
          <p:nvPr/>
        </p:nvSpPr>
        <p:spPr>
          <a:xfrm>
            <a:off x="481279" y="3617311"/>
            <a:ext cx="1939143" cy="914400"/>
          </a:xfrm>
          <a:prstGeom prst="star24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 Network #2</a:t>
            </a:r>
          </a:p>
        </p:txBody>
      </p:sp>
      <p:sp>
        <p:nvSpPr>
          <p:cNvPr id="31" name="Star: 24 Points 30">
            <a:extLst>
              <a:ext uri="{FF2B5EF4-FFF2-40B4-BE49-F238E27FC236}">
                <a16:creationId xmlns:a16="http://schemas.microsoft.com/office/drawing/2014/main" id="{5CBBCC9F-59E8-462A-ABD1-2DBA0AFD3708}"/>
              </a:ext>
            </a:extLst>
          </p:cNvPr>
          <p:cNvSpPr/>
          <p:nvPr/>
        </p:nvSpPr>
        <p:spPr>
          <a:xfrm>
            <a:off x="423179" y="4693317"/>
            <a:ext cx="1939143" cy="914400"/>
          </a:xfrm>
          <a:prstGeom prst="star24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 Network #n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 txBox="1">
            <a:spLocks noGrp="1"/>
          </p:cNvSpPr>
          <p:nvPr>
            <p:ph type="title"/>
          </p:nvPr>
        </p:nvSpPr>
        <p:spPr>
          <a:xfrm>
            <a:off x="2637603" y="3234614"/>
            <a:ext cx="10058400" cy="80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n-US" sz="4000" dirty="0"/>
              <a:t>TERMINATE DESIGN OPTION #1</a:t>
            </a:r>
            <a:br>
              <a:rPr lang="en-US" dirty="0"/>
            </a:br>
            <a:endParaRPr dirty="0"/>
          </a:p>
        </p:txBody>
      </p:sp>
      <p:pic>
        <p:nvPicPr>
          <p:cNvPr id="209" name="Google Shape;209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06395" y="161240"/>
            <a:ext cx="440055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/>
        </p:nvSpPr>
        <p:spPr>
          <a:xfrm>
            <a:off x="827773" y="4350619"/>
            <a:ext cx="1071291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Early experiment shows significant daily cost with an average of $5 to use simple min/max functions on single sensor data set.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Cost mainly is around these services: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i="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AWS Key Management Service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i="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Amazon Kinesis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i="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Amazon Kinesis Analytics</a:t>
            </a:r>
            <a:endParaRPr dirty="0"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After unsuccessful discussion with AWS and hours searching ways to activate Educate Starter Account or to earn AWS credit, there’s no choice but to move to Option#2 to maintain low service cost.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>
            <a:spLocks noGrp="1"/>
          </p:cNvSpPr>
          <p:nvPr>
            <p:ph type="title"/>
          </p:nvPr>
        </p:nvSpPr>
        <p:spPr>
          <a:xfrm>
            <a:off x="134223" y="484632"/>
            <a:ext cx="11459361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000" dirty="0"/>
              <a:t>DESIGN OPTION#2: INITIAL BLOCK DIAGRAM</a:t>
            </a:r>
            <a:endParaRPr sz="4000" dirty="0"/>
          </a:p>
        </p:txBody>
      </p:sp>
      <p:sp>
        <p:nvSpPr>
          <p:cNvPr id="219" name="Google Shape;219;p8"/>
          <p:cNvSpPr txBox="1"/>
          <p:nvPr/>
        </p:nvSpPr>
        <p:spPr>
          <a:xfrm>
            <a:off x="3383585" y="3556485"/>
            <a:ext cx="5469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MQTT</a:t>
            </a:r>
            <a:endParaRPr/>
          </a:p>
        </p:txBody>
      </p:sp>
      <p:cxnSp>
        <p:nvCxnSpPr>
          <p:cNvPr id="220" name="Google Shape;220;p8"/>
          <p:cNvCxnSpPr/>
          <p:nvPr/>
        </p:nvCxnSpPr>
        <p:spPr>
          <a:xfrm>
            <a:off x="3116510" y="3799020"/>
            <a:ext cx="1032181" cy="1335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2" name="Google Shape;222;p8"/>
          <p:cNvCxnSpPr>
            <a:endCxn id="223" idx="1"/>
          </p:cNvCxnSpPr>
          <p:nvPr/>
        </p:nvCxnSpPr>
        <p:spPr>
          <a:xfrm>
            <a:off x="6891627" y="4036529"/>
            <a:ext cx="11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23" name="Google Shape;22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4827" y="3605203"/>
            <a:ext cx="813328" cy="86265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 txBox="1"/>
          <p:nvPr/>
        </p:nvSpPr>
        <p:spPr>
          <a:xfrm>
            <a:off x="9828036" y="2523371"/>
            <a:ext cx="15300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Dashboard Control</a:t>
            </a:r>
            <a:endParaRPr/>
          </a:p>
        </p:txBody>
      </p:sp>
      <p:sp>
        <p:nvSpPr>
          <p:cNvPr id="226" name="Google Shape;226;p8"/>
          <p:cNvSpPr txBox="1"/>
          <p:nvPr/>
        </p:nvSpPr>
        <p:spPr>
          <a:xfrm>
            <a:off x="3339353" y="3805697"/>
            <a:ext cx="62709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WIFI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7064654" y="4051517"/>
            <a:ext cx="83708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Wireless</a:t>
            </a:r>
            <a:endParaRPr/>
          </a:p>
        </p:txBody>
      </p:sp>
      <p:pic>
        <p:nvPicPr>
          <p:cNvPr id="228" name="Google Shape;22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9290" y="4769596"/>
            <a:ext cx="844189" cy="41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 txBox="1"/>
          <p:nvPr/>
        </p:nvSpPr>
        <p:spPr>
          <a:xfrm>
            <a:off x="9190545" y="4794534"/>
            <a:ext cx="16229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Actuator System</a:t>
            </a:r>
            <a:endParaRPr dirty="0"/>
          </a:p>
        </p:txBody>
      </p:sp>
      <p:sp>
        <p:nvSpPr>
          <p:cNvPr id="230" name="Google Shape;230;p8"/>
          <p:cNvSpPr txBox="1"/>
          <p:nvPr/>
        </p:nvSpPr>
        <p:spPr>
          <a:xfrm>
            <a:off x="7003578" y="2641654"/>
            <a:ext cx="87075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Via Localhost</a:t>
            </a:r>
            <a:endParaRPr/>
          </a:p>
        </p:txBody>
      </p:sp>
      <p:sp>
        <p:nvSpPr>
          <p:cNvPr id="231" name="Google Shape;231;p8"/>
          <p:cNvSpPr txBox="1"/>
          <p:nvPr/>
        </p:nvSpPr>
        <p:spPr>
          <a:xfrm>
            <a:off x="9050636" y="3797472"/>
            <a:ext cx="190275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Alert System</a:t>
            </a:r>
            <a:endParaRPr dirty="0"/>
          </a:p>
        </p:txBody>
      </p:sp>
      <p:pic>
        <p:nvPicPr>
          <p:cNvPr id="232" name="Google Shape;23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9347" y="3017763"/>
            <a:ext cx="2068539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88148" y="4659310"/>
            <a:ext cx="1145468" cy="68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57987" y="4659310"/>
            <a:ext cx="709722" cy="6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44116" y="2318838"/>
            <a:ext cx="1683920" cy="801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8"/>
          <p:cNvCxnSpPr/>
          <p:nvPr/>
        </p:nvCxnSpPr>
        <p:spPr>
          <a:xfrm>
            <a:off x="6847327" y="4978981"/>
            <a:ext cx="12884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7" name="Google Shape;237;p8"/>
          <p:cNvCxnSpPr/>
          <p:nvPr/>
        </p:nvCxnSpPr>
        <p:spPr>
          <a:xfrm>
            <a:off x="6847327" y="2630344"/>
            <a:ext cx="118325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8" name="Google Shape;238;p8"/>
          <p:cNvSpPr txBox="1"/>
          <p:nvPr/>
        </p:nvSpPr>
        <p:spPr>
          <a:xfrm>
            <a:off x="6985918" y="4732749"/>
            <a:ext cx="1038575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70C0"/>
                </a:solidFill>
                <a:latin typeface="Rockwell"/>
                <a:ea typeface="Rockwell"/>
                <a:cs typeface="Rockwell"/>
                <a:sym typeface="Rockwell"/>
              </a:rPr>
              <a:t>MQTT/Wired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7188805" y="2400261"/>
            <a:ext cx="5469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Rockwell"/>
                <a:ea typeface="Rockwell"/>
                <a:cs typeface="Rockwell"/>
                <a:sym typeface="Rockwell"/>
              </a:rPr>
              <a:t>MQTT</a:t>
            </a:r>
            <a:endParaRPr/>
          </a:p>
        </p:txBody>
      </p:sp>
      <p:sp>
        <p:nvSpPr>
          <p:cNvPr id="27" name="Star: 24 Points 26">
            <a:extLst>
              <a:ext uri="{FF2B5EF4-FFF2-40B4-BE49-F238E27FC236}">
                <a16:creationId xmlns:a16="http://schemas.microsoft.com/office/drawing/2014/main" id="{75E3E165-C52F-41A6-9F16-A8084C4CBE33}"/>
              </a:ext>
            </a:extLst>
          </p:cNvPr>
          <p:cNvSpPr/>
          <p:nvPr/>
        </p:nvSpPr>
        <p:spPr>
          <a:xfrm>
            <a:off x="583974" y="2103363"/>
            <a:ext cx="1939143" cy="914400"/>
          </a:xfrm>
          <a:prstGeom prst="star24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 Network #1</a:t>
            </a:r>
          </a:p>
        </p:txBody>
      </p:sp>
      <p:sp>
        <p:nvSpPr>
          <p:cNvPr id="28" name="Star: 24 Points 27">
            <a:extLst>
              <a:ext uri="{FF2B5EF4-FFF2-40B4-BE49-F238E27FC236}">
                <a16:creationId xmlns:a16="http://schemas.microsoft.com/office/drawing/2014/main" id="{1524F6DC-F284-4DFE-8B98-349161358EF4}"/>
              </a:ext>
            </a:extLst>
          </p:cNvPr>
          <p:cNvSpPr/>
          <p:nvPr/>
        </p:nvSpPr>
        <p:spPr>
          <a:xfrm>
            <a:off x="583973" y="3424704"/>
            <a:ext cx="1939143" cy="914400"/>
          </a:xfrm>
          <a:prstGeom prst="star24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 Network #2</a:t>
            </a:r>
          </a:p>
        </p:txBody>
      </p:sp>
      <p:sp>
        <p:nvSpPr>
          <p:cNvPr id="29" name="Star: 24 Points 28">
            <a:extLst>
              <a:ext uri="{FF2B5EF4-FFF2-40B4-BE49-F238E27FC236}">
                <a16:creationId xmlns:a16="http://schemas.microsoft.com/office/drawing/2014/main" id="{687C376D-A223-4D25-B509-CB718218B9F5}"/>
              </a:ext>
            </a:extLst>
          </p:cNvPr>
          <p:cNvSpPr/>
          <p:nvPr/>
        </p:nvSpPr>
        <p:spPr>
          <a:xfrm>
            <a:off x="583972" y="4659310"/>
            <a:ext cx="1939143" cy="914400"/>
          </a:xfrm>
          <a:prstGeom prst="star24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Sensor Network #n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53526-F806-49A8-8E34-D381F5809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066390"/>
            <a:ext cx="10058400" cy="2105809"/>
          </a:xfrm>
        </p:spPr>
        <p:txBody>
          <a:bodyPr/>
          <a:lstStyle/>
          <a:p>
            <a:pPr marL="131445" indent="0">
              <a:buNone/>
            </a:pPr>
            <a:r>
              <a:rPr lang="en-US" dirty="0"/>
              <a:t>Design Option#2 is a good solution: </a:t>
            </a:r>
          </a:p>
          <a:p>
            <a:r>
              <a:rPr lang="en-US" dirty="0"/>
              <a:t>Open-source environment -&gt; NO COST to LOW LOST</a:t>
            </a:r>
          </a:p>
          <a:p>
            <a:r>
              <a:rPr lang="en-US" dirty="0"/>
              <a:t>Scale up on your own will with also NO COST to LOW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0B749-997D-4E1D-9A33-3627BEA9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983" y="268380"/>
            <a:ext cx="48958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11331"/>
      </p:ext>
    </p:extLst>
  </p:cSld>
  <p:clrMapOvr>
    <a:masterClrMapping/>
  </p:clrMapOvr>
</p:sld>
</file>

<file path=ppt/theme/theme1.xml><?xml version="1.0" encoding="utf-8"?>
<a:theme xmlns:a="http://schemas.openxmlformats.org/drawingml/2006/main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1970</Words>
  <Application>Microsoft Office PowerPoint</Application>
  <PresentationFormat>Widescreen</PresentationFormat>
  <Paragraphs>514</Paragraphs>
  <Slides>37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Algerian</vt:lpstr>
      <vt:lpstr>Arial</vt:lpstr>
      <vt:lpstr>Calibri</vt:lpstr>
      <vt:lpstr>Noto Sans Symbols</vt:lpstr>
      <vt:lpstr>Rockwell</vt:lpstr>
      <vt:lpstr>Times New Roman</vt:lpstr>
      <vt:lpstr>Wingdings</vt:lpstr>
      <vt:lpstr>Wood Type</vt:lpstr>
      <vt:lpstr>ZONER</vt:lpstr>
      <vt:lpstr>GOAL: To Develop an IoT Eco System</vt:lpstr>
      <vt:lpstr>Presentation Agenda</vt:lpstr>
      <vt:lpstr>HIGH-LEVEL DESIGN</vt:lpstr>
      <vt:lpstr>HIGH-LEVEL ARCHITECTURE</vt:lpstr>
      <vt:lpstr>DESIGN OPTION#1: BLOCK DIAGRAM</vt:lpstr>
      <vt:lpstr>TERMINATE DESIGN OPTION #1 </vt:lpstr>
      <vt:lpstr>DESIGN OPTION#2: INITIAL BLOCK DIAGRAM</vt:lpstr>
      <vt:lpstr>PowerPoint Presentation</vt:lpstr>
      <vt:lpstr>HARDWARE DESIGN</vt:lpstr>
      <vt:lpstr>AVAILABLE HARDWARE</vt:lpstr>
      <vt:lpstr>FINAL BLOCK DIAGRAM</vt:lpstr>
      <vt:lpstr>WIRING DIAGRAM</vt:lpstr>
      <vt:lpstr>WIRING DIAGRAM</vt:lpstr>
      <vt:lpstr>SENSOR SPECS</vt:lpstr>
      <vt:lpstr>POWER BUDGET ON SENSOR NETWORK</vt:lpstr>
      <vt:lpstr>SAVE POWER METHODS</vt:lpstr>
      <vt:lpstr>SOFTWARE DESIGN</vt:lpstr>
      <vt:lpstr>DATA FLOW</vt:lpstr>
      <vt:lpstr>DATA</vt:lpstr>
      <vt:lpstr>Development Tools/Service</vt:lpstr>
      <vt:lpstr>MQTT VS HTTP</vt:lpstr>
      <vt:lpstr>ESP32 – PI COMMUNICATION: MQTT</vt:lpstr>
      <vt:lpstr>MQTT@EP32/Zone01</vt:lpstr>
      <vt:lpstr>MQTT Debugging</vt:lpstr>
      <vt:lpstr>InfluxDB@PI</vt:lpstr>
      <vt:lpstr>Alert/Notification/Actuator</vt:lpstr>
      <vt:lpstr>IFTTT Alert from Pi</vt:lpstr>
      <vt:lpstr>IFTTT Alter on Phone</vt:lpstr>
      <vt:lpstr>Alert on Dashboard</vt:lpstr>
      <vt:lpstr>Alert on Control Hub </vt:lpstr>
      <vt:lpstr>Email Notification from Grafana</vt:lpstr>
      <vt:lpstr>ZoNer DEMO</vt:lpstr>
      <vt:lpstr>Dashboard Monitor- Working Great</vt:lpstr>
      <vt:lpstr>Alert System: Working Great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ZONER</dc:title>
  <dc:creator>Huynh, Harry [AUTOSOL/DX/EDEN]</dc:creator>
  <cp:lastModifiedBy>Huynh, Harry T.</cp:lastModifiedBy>
  <cp:revision>54</cp:revision>
  <dcterms:created xsi:type="dcterms:W3CDTF">2021-03-24T17:30:25Z</dcterms:created>
  <dcterms:modified xsi:type="dcterms:W3CDTF">2021-06-26T16:38:40Z</dcterms:modified>
</cp:coreProperties>
</file>